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41" r:id="rId2"/>
    <p:sldId id="335" r:id="rId3"/>
    <p:sldId id="334" r:id="rId4"/>
    <p:sldId id="259" r:id="rId5"/>
    <p:sldId id="337" r:id="rId6"/>
    <p:sldId id="338" r:id="rId7"/>
    <p:sldId id="339" r:id="rId8"/>
    <p:sldId id="327" r:id="rId9"/>
    <p:sldId id="285" r:id="rId10"/>
    <p:sldId id="287" r:id="rId11"/>
    <p:sldId id="288" r:id="rId12"/>
    <p:sldId id="289" r:id="rId13"/>
    <p:sldId id="268" r:id="rId14"/>
    <p:sldId id="316" r:id="rId15"/>
    <p:sldId id="270" r:id="rId16"/>
    <p:sldId id="273" r:id="rId17"/>
    <p:sldId id="319" r:id="rId18"/>
    <p:sldId id="277" r:id="rId19"/>
    <p:sldId id="274" r:id="rId20"/>
    <p:sldId id="280" r:id="rId21"/>
    <p:sldId id="279" r:id="rId22"/>
    <p:sldId id="31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2" r:id="rId31"/>
    <p:sldId id="301" r:id="rId32"/>
    <p:sldId id="299" r:id="rId33"/>
    <p:sldId id="303" r:id="rId34"/>
    <p:sldId id="304" r:id="rId35"/>
    <p:sldId id="305" r:id="rId36"/>
    <p:sldId id="306" r:id="rId37"/>
    <p:sldId id="307" r:id="rId38"/>
    <p:sldId id="329" r:id="rId39"/>
    <p:sldId id="330" r:id="rId40"/>
    <p:sldId id="331" r:id="rId41"/>
    <p:sldId id="342" r:id="rId42"/>
    <p:sldId id="343" r:id="rId43"/>
    <p:sldId id="344" r:id="rId44"/>
    <p:sldId id="340" r:id="rId45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A428F-25D7-4AB3-95E0-3708C9B72137}" type="datetimeFigureOut">
              <a:rPr lang="fi-FI" smtClean="0"/>
              <a:t>18.8.2014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059EA-A05A-4158-8737-C1D1845B31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814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E5F45-1AB6-450C-9489-20CF937E153D}" type="datetimeFigureOut">
              <a:rPr lang="fi-FI" smtClean="0"/>
              <a:t>18.8.2014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A477-FD69-4637-9DCD-F8E5EB3AC8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61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A477-FD69-4637-9DCD-F8E5EB3AC8E7}" type="slidenum">
              <a:rPr lang="fi-FI" smtClean="0">
                <a:solidFill>
                  <a:prstClr val="black"/>
                </a:solidFill>
              </a:rPr>
              <a:pPr/>
              <a:t>32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2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A477-FD69-4637-9DCD-F8E5EB3AC8E7}" type="slidenum">
              <a:rPr lang="fi-FI">
                <a:solidFill>
                  <a:prstClr val="black"/>
                </a:solidFill>
              </a:rPr>
              <a:pPr/>
              <a:t>38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2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A477-FD69-4637-9DCD-F8E5EB3AC8E7}" type="slidenum">
              <a:rPr lang="fi-FI" smtClean="0">
                <a:solidFill>
                  <a:prstClr val="black"/>
                </a:solidFill>
              </a:rPr>
              <a:pPr/>
              <a:t>40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2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8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1920" y="630423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34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1920" y="630423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21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1920" y="630423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26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1920" y="630423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32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3851920" y="630423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35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3851920" y="630423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© Markinvest Oy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67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3851920" y="630423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71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3851920" y="630423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3851920" y="630423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17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3851920" y="630423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87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78" y="4149080"/>
            <a:ext cx="6467547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21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0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© Markinvest Oy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876256" y="22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FD1F-F1D0-4DEB-BD4C-36534F03CAD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0" y="224712"/>
            <a:ext cx="1356003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8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lli.fi/fi/suomen_tulli/ulkomaankauppatilastot/luokitukset/cn/index.js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y@markinvest.fi" TargetMode="External"/><Relationship Id="rId2" Type="http://schemas.openxmlformats.org/officeDocument/2006/relationships/hyperlink" Target="mailto:pekka.peltonen@markinvest.fi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gost-r.fi/" TargetMode="External"/><Relationship Id="rId4" Type="http://schemas.openxmlformats.org/officeDocument/2006/relationships/hyperlink" Target="http://www.markinvest.f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440159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tx2"/>
                </a:solidFill>
              </a:rPr>
              <a:t>Venäjän kauppaa </a:t>
            </a:r>
            <a:r>
              <a:rPr lang="fi-FI" sz="2400" dirty="0" smtClean="0">
                <a:solidFill>
                  <a:schemeClr val="tx2"/>
                </a:solidFill>
              </a:rPr>
              <a:t>käytännössä </a:t>
            </a:r>
            <a:r>
              <a:rPr lang="fi-FI" sz="2400" dirty="0">
                <a:solidFill>
                  <a:schemeClr val="tx2"/>
                </a:solidFill>
              </a:rPr>
              <a:t>–</a:t>
            </a:r>
            <a:r>
              <a:rPr lang="fi-FI" sz="2400" dirty="0" smtClean="0">
                <a:solidFill>
                  <a:schemeClr val="tx2"/>
                </a:solidFill>
              </a:rPr>
              <a:t>koulutusohjelma </a:t>
            </a:r>
            <a:r>
              <a:rPr lang="fi-FI" dirty="0" smtClean="0">
                <a:solidFill>
                  <a:schemeClr val="tx2"/>
                </a:solidFill>
              </a:rPr>
              <a:t>14.8.2014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800200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Sertifiointi ja tullaus</a:t>
            </a:r>
          </a:p>
          <a:p>
            <a:endParaRPr lang="fi-FI" dirty="0" smtClean="0"/>
          </a:p>
          <a:p>
            <a:r>
              <a:rPr lang="fi-FI" sz="2000" b="1" dirty="0" smtClean="0">
                <a:solidFill>
                  <a:schemeClr val="tx1"/>
                </a:solidFill>
              </a:rPr>
              <a:t>Markinvest Oy</a:t>
            </a:r>
          </a:p>
          <a:p>
            <a:r>
              <a:rPr lang="fi-FI" sz="2000" dirty="0" smtClean="0">
                <a:solidFill>
                  <a:schemeClr val="tx1"/>
                </a:solidFill>
              </a:rPr>
              <a:t>Pekka Peltonen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5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b="1" dirty="0" smtClean="0">
                <a:solidFill>
                  <a:schemeClr val="tx2"/>
                </a:solidFill>
              </a:rPr>
              <a:t>2.1  Sertifiointi tulliliiton alueella </a:t>
            </a:r>
            <a:r>
              <a:rPr lang="fi-FI" sz="1800" b="1" dirty="0">
                <a:solidFill>
                  <a:schemeClr val="tx2"/>
                </a:solidFill>
              </a:rPr>
              <a:t>1</a:t>
            </a:r>
            <a:r>
              <a:rPr lang="fi-FI" sz="1800" b="1" dirty="0" smtClean="0">
                <a:solidFill>
                  <a:schemeClr val="tx2"/>
                </a:solidFill>
              </a:rPr>
              <a:t> (3</a:t>
            </a:r>
            <a:r>
              <a:rPr lang="fi-FI" b="1" dirty="0" smtClean="0">
                <a:solidFill>
                  <a:schemeClr val="tx2"/>
                </a:solidFill>
              </a:rPr>
              <a:t>)</a:t>
            </a:r>
            <a:r>
              <a:rPr lang="fi-FI" sz="2000" b="1" dirty="0" smtClean="0">
                <a:solidFill>
                  <a:schemeClr val="tx2"/>
                </a:solidFill>
              </a:rPr>
              <a:t/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sz="1800" b="1" dirty="0" smtClean="0">
                <a:solidFill>
                  <a:schemeClr val="tx2"/>
                </a:solidFill>
              </a:rPr>
              <a:t>Yleiset sertifioinnin säännöt</a:t>
            </a:r>
            <a:endParaRPr lang="fi-FI" sz="1800" b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800" b="1" dirty="0" smtClean="0"/>
              <a:t>Sertifiointi Tulliliiton tasolla</a:t>
            </a:r>
            <a:endParaRPr lang="fi-FI" sz="1800" b="1" dirty="0" smtClean="0"/>
          </a:p>
          <a:p>
            <a:r>
              <a:rPr lang="fi-FI" sz="1800" dirty="0" smtClean="0"/>
              <a:t>Tulliliiton </a:t>
            </a:r>
            <a:r>
              <a:rPr lang="fi-FI" sz="1800" dirty="0"/>
              <a:t>jäsenvaltioiden hygienianormit ja vaatimukset </a:t>
            </a:r>
            <a:r>
              <a:rPr lang="fi-FI" sz="1800" dirty="0" smtClean="0"/>
              <a:t>ovat </a:t>
            </a:r>
            <a:r>
              <a:rPr lang="fi-FI" sz="1800" dirty="0"/>
              <a:t>yhtenäistetty</a:t>
            </a:r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Tulliliitossa </a:t>
            </a:r>
            <a:r>
              <a:rPr lang="fi-FI" sz="1800" dirty="0"/>
              <a:t>astuvat voimaan vaiheittain Tulliliiton Tekniset Määräykset (</a:t>
            </a:r>
            <a:r>
              <a:rPr lang="fi-FI" sz="1800" dirty="0" err="1"/>
              <a:t>Reglamentit</a:t>
            </a:r>
            <a:r>
              <a:rPr lang="fi-FI" sz="1800" dirty="0"/>
              <a:t>) jotka korvaavat ja lakkauttavat jäsenmaiden kansalliset standardit ja </a:t>
            </a:r>
            <a:r>
              <a:rPr lang="fi-FI" sz="1800" dirty="0" smtClean="0"/>
              <a:t>normit (15.3.2015)</a:t>
            </a:r>
          </a:p>
          <a:p>
            <a:endParaRPr lang="fi-FI" sz="1800" dirty="0" smtClean="0"/>
          </a:p>
          <a:p>
            <a:r>
              <a:rPr lang="fi-FI" sz="1800" dirty="0"/>
              <a:t>Tulliliitossa on tehty pakollisesti sertifioitavien tuotteiden </a:t>
            </a:r>
            <a:r>
              <a:rPr lang="fi-FI" sz="1800" dirty="0" smtClean="0"/>
              <a:t>luettelo mihin kuuluu yli 60 tuoteryhmää</a:t>
            </a:r>
          </a:p>
          <a:p>
            <a:endParaRPr lang="fi-FI" sz="1800" dirty="0" smtClean="0"/>
          </a:p>
          <a:p>
            <a:pPr marL="0" indent="0">
              <a:buNone/>
            </a:pPr>
            <a:r>
              <a:rPr lang="fi-FI" sz="1800" b="1" dirty="0" smtClean="0"/>
              <a:t>Sertifiointi kansallisella tasolla</a:t>
            </a:r>
            <a:endParaRPr lang="fi-FI" sz="1800" b="1" dirty="0" smtClean="0"/>
          </a:p>
          <a:p>
            <a:r>
              <a:rPr lang="fi-FI" sz="1800" dirty="0" smtClean="0"/>
              <a:t>Tuotteissa</a:t>
            </a:r>
            <a:r>
              <a:rPr lang="fi-FI" sz="1800" dirty="0"/>
              <a:t>, jotka </a:t>
            </a:r>
            <a:r>
              <a:rPr lang="fi-FI" sz="1800" dirty="0" smtClean="0"/>
              <a:t>eivät </a:t>
            </a:r>
            <a:r>
              <a:rPr lang="fi-FI" sz="1800" dirty="0"/>
              <a:t>ole </a:t>
            </a:r>
            <a:r>
              <a:rPr lang="fi-FI" sz="1800" dirty="0" smtClean="0"/>
              <a:t>Tulliliiton </a:t>
            </a:r>
            <a:r>
              <a:rPr lang="fi-FI" sz="1800" dirty="0"/>
              <a:t>”pakollisesti sertifioitavat tuotteet” -luettelossa, noudatetaan kansallisia </a:t>
            </a:r>
            <a:r>
              <a:rPr lang="fi-FI" sz="1800" dirty="0" smtClean="0"/>
              <a:t>sertifiointimääräyksiä</a:t>
            </a:r>
          </a:p>
          <a:p>
            <a:endParaRPr lang="fi-FI" sz="1800" dirty="0"/>
          </a:p>
          <a:p>
            <a:r>
              <a:rPr lang="fi-FI" sz="1800" dirty="0" smtClean="0"/>
              <a:t>Jokaisessa </a:t>
            </a:r>
            <a:r>
              <a:rPr lang="fi-FI" sz="1800" dirty="0"/>
              <a:t>jäsenmaassa astuvat voimaan Tekniset Määräykset, jotka korvaavat ja lakkauttavat vanhat kansalliset GOST </a:t>
            </a:r>
            <a:r>
              <a:rPr lang="fi-FI" sz="1800" dirty="0" smtClean="0"/>
              <a:t>standardit</a:t>
            </a: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021" y="620688"/>
            <a:ext cx="1618062" cy="97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2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b="1" dirty="0" smtClean="0">
                <a:solidFill>
                  <a:schemeClr val="tx2"/>
                </a:solidFill>
              </a:rPr>
              <a:t>2.1 Sertifiointi </a:t>
            </a:r>
            <a:r>
              <a:rPr lang="fi-FI" sz="1800" b="1" dirty="0">
                <a:solidFill>
                  <a:schemeClr val="tx2"/>
                </a:solidFill>
              </a:rPr>
              <a:t>tulliliiton alueella </a:t>
            </a:r>
            <a:r>
              <a:rPr lang="fi-FI" sz="1800" b="1" dirty="0" smtClean="0">
                <a:solidFill>
                  <a:schemeClr val="tx2"/>
                </a:solidFill>
              </a:rPr>
              <a:t>2 (3) </a:t>
            </a:r>
            <a:br>
              <a:rPr lang="fi-FI" sz="1800" b="1" dirty="0" smtClean="0">
                <a:solidFill>
                  <a:schemeClr val="tx2"/>
                </a:solidFill>
              </a:rPr>
            </a:br>
            <a:r>
              <a:rPr lang="fi-FI" sz="1800" b="1" dirty="0" smtClean="0">
                <a:solidFill>
                  <a:schemeClr val="tx2"/>
                </a:solidFill>
              </a:rPr>
              <a:t>Tulliliiton </a:t>
            </a:r>
            <a:r>
              <a:rPr lang="fi-FI" sz="1800" b="1" dirty="0">
                <a:solidFill>
                  <a:schemeClr val="tx2"/>
                </a:solidFill>
              </a:rPr>
              <a:t>vaikutukset </a:t>
            </a:r>
            <a:r>
              <a:rPr lang="fi-FI" sz="1800" b="1" dirty="0" smtClean="0">
                <a:solidFill>
                  <a:schemeClr val="tx2"/>
                </a:solidFill>
              </a:rPr>
              <a:t>sertifiointiin</a:t>
            </a:r>
            <a:endParaRPr lang="fi-FI" sz="1800" b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Tulliliitossa on otettu käyttöön yhtenäinen sertifiointijärjestelmä:</a:t>
            </a:r>
          </a:p>
          <a:p>
            <a:pPr lvl="1">
              <a:buFont typeface="Wingdings" pitchFamily="2" charset="2"/>
              <a:buChar char="ü"/>
            </a:pPr>
            <a:r>
              <a:rPr lang="fi-FI" sz="2000" dirty="0" smtClean="0"/>
              <a:t>yhteinen </a:t>
            </a:r>
            <a:r>
              <a:rPr lang="fi-FI" sz="2000" dirty="0"/>
              <a:t>lista tuotteista, joille vaaditaan pakollinen Vastaavuussertifikaatti </a:t>
            </a:r>
            <a:r>
              <a:rPr lang="fi-FI" sz="2000" dirty="0" smtClean="0"/>
              <a:t>tai </a:t>
            </a:r>
            <a:r>
              <a:rPr lang="fi-FI" sz="2000" dirty="0"/>
              <a:t>Vastaavuusvakuutus (Deklaraatio</a:t>
            </a:r>
            <a:r>
              <a:rPr lang="fi-FI" sz="2000" dirty="0" smtClean="0"/>
              <a:t>)</a:t>
            </a:r>
            <a:endParaRPr lang="fi-FI" sz="2000" dirty="0"/>
          </a:p>
          <a:p>
            <a:pPr lvl="1">
              <a:buFont typeface="Wingdings" pitchFamily="2" charset="2"/>
              <a:buChar char="ü"/>
            </a:pPr>
            <a:r>
              <a:rPr lang="fi-FI" sz="2000" dirty="0" smtClean="0"/>
              <a:t>vaatimukset </a:t>
            </a:r>
            <a:r>
              <a:rPr lang="fi-FI" sz="2000" dirty="0"/>
              <a:t>ja standardit </a:t>
            </a:r>
            <a:r>
              <a:rPr lang="fi-FI" sz="2000" dirty="0" smtClean="0"/>
              <a:t>yhtenäistetään </a:t>
            </a:r>
            <a:endParaRPr lang="fi-FI" sz="2000" dirty="0"/>
          </a:p>
          <a:p>
            <a:pPr lvl="1">
              <a:buFont typeface="Wingdings" pitchFamily="2" charset="2"/>
              <a:buChar char="ü"/>
            </a:pPr>
            <a:r>
              <a:rPr lang="fi-FI" sz="2000" dirty="0" smtClean="0"/>
              <a:t>yhtenäiset </a:t>
            </a:r>
            <a:r>
              <a:rPr lang="fi-FI" sz="2000" dirty="0"/>
              <a:t>Sertifikaatin ja Deklaraation </a:t>
            </a:r>
            <a:r>
              <a:rPr lang="fi-FI" sz="2000" dirty="0" smtClean="0"/>
              <a:t>lomakkeet</a:t>
            </a:r>
            <a:endParaRPr lang="fi-FI" sz="2000" dirty="0"/>
          </a:p>
          <a:p>
            <a:pPr lvl="1">
              <a:buFont typeface="Wingdings" pitchFamily="2" charset="2"/>
              <a:buChar char="ü"/>
            </a:pPr>
            <a:r>
              <a:rPr lang="fi-FI" sz="2000" dirty="0" smtClean="0"/>
              <a:t>yhtenäinen </a:t>
            </a:r>
            <a:r>
              <a:rPr lang="fi-FI" sz="2000" dirty="0"/>
              <a:t>sertifiointilaitoksien ja testauslaboratorioiden </a:t>
            </a:r>
            <a:r>
              <a:rPr lang="fi-FI" sz="2000" dirty="0" smtClean="0"/>
              <a:t>rekisteri</a:t>
            </a:r>
          </a:p>
          <a:p>
            <a:pPr lvl="1">
              <a:buFont typeface="Wingdings" pitchFamily="2" charset="2"/>
              <a:buChar char="ü"/>
            </a:pPr>
            <a:endParaRPr lang="fi-FI" sz="2000" dirty="0"/>
          </a:p>
          <a:p>
            <a:r>
              <a:rPr lang="fi-FI" sz="2000" dirty="0"/>
              <a:t>Kansallinen Tekninen säätely siirretään Tulliliiton tasolle </a:t>
            </a:r>
            <a:endParaRPr lang="fi-FI" sz="2000" dirty="0" smtClean="0"/>
          </a:p>
          <a:p>
            <a:endParaRPr lang="fi-FI" sz="2000" dirty="0"/>
          </a:p>
          <a:p>
            <a:r>
              <a:rPr lang="fi-FI" sz="2000" dirty="0"/>
              <a:t>Tulliliiton standardit ja vaatimukset yhtenäistetään eurooppalaisten standardien ja normien kanssa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8421" y="620688"/>
            <a:ext cx="1618062" cy="97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9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b="1" dirty="0" smtClean="0">
                <a:solidFill>
                  <a:schemeClr val="tx2"/>
                </a:solidFill>
              </a:rPr>
              <a:t>2.1 Sertifiointi </a:t>
            </a:r>
            <a:r>
              <a:rPr lang="fi-FI" sz="1800" b="1" dirty="0">
                <a:solidFill>
                  <a:schemeClr val="tx2"/>
                </a:solidFill>
              </a:rPr>
              <a:t>tulliliiton alueella 3 </a:t>
            </a:r>
            <a:r>
              <a:rPr lang="fi-FI" sz="1800" b="1" dirty="0" smtClean="0">
                <a:solidFill>
                  <a:schemeClr val="tx2"/>
                </a:solidFill>
              </a:rPr>
              <a:t>(</a:t>
            </a:r>
            <a:r>
              <a:rPr lang="fi-FI" sz="1800" b="1" dirty="0" err="1" smtClean="0">
                <a:solidFill>
                  <a:schemeClr val="tx2"/>
                </a:solidFill>
              </a:rPr>
              <a:t>3</a:t>
            </a:r>
            <a:r>
              <a:rPr lang="fi-FI" sz="1800" b="1" dirty="0" smtClean="0">
                <a:solidFill>
                  <a:schemeClr val="tx2"/>
                </a:solidFill>
              </a:rPr>
              <a:t>) </a:t>
            </a:r>
            <a:br>
              <a:rPr lang="fi-FI" sz="1800" b="1" dirty="0" smtClean="0">
                <a:solidFill>
                  <a:schemeClr val="tx2"/>
                </a:solidFill>
              </a:rPr>
            </a:br>
            <a:r>
              <a:rPr lang="fi-FI" sz="1800" b="1" dirty="0" smtClean="0">
                <a:solidFill>
                  <a:schemeClr val="tx2"/>
                </a:solidFill>
              </a:rPr>
              <a:t>Tulliliiton </a:t>
            </a:r>
            <a:r>
              <a:rPr lang="fi-FI" sz="1800" b="1" dirty="0">
                <a:solidFill>
                  <a:schemeClr val="tx2"/>
                </a:solidFill>
              </a:rPr>
              <a:t>vaikutukset </a:t>
            </a:r>
            <a:r>
              <a:rPr lang="fi-FI" sz="1800" b="1" dirty="0" smtClean="0">
                <a:solidFill>
                  <a:schemeClr val="tx2"/>
                </a:solidFill>
              </a:rPr>
              <a:t>sertifiointiin</a:t>
            </a:r>
            <a:endParaRPr lang="fi-FI" sz="1800" b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1800" dirty="0"/>
              <a:t>Sama Tulliliiton </a:t>
            </a:r>
            <a:r>
              <a:rPr lang="fi-FI" sz="1800" dirty="0">
                <a:solidFill>
                  <a:schemeClr val="tx2"/>
                </a:solidFill>
              </a:rPr>
              <a:t>Sertifikaatti tai Deklaraatio </a:t>
            </a:r>
            <a:r>
              <a:rPr lang="fi-FI" sz="1800" dirty="0"/>
              <a:t>on voimassa kaikissa kolmessa </a:t>
            </a:r>
            <a:r>
              <a:rPr lang="fi-FI" sz="1800" dirty="0" smtClean="0"/>
              <a:t>maassa (</a:t>
            </a:r>
            <a:r>
              <a:rPr lang="fi-FI" sz="1800" dirty="0" smtClean="0">
                <a:solidFill>
                  <a:schemeClr val="tx2"/>
                </a:solidFill>
              </a:rPr>
              <a:t>Vastaavuussertifikaatti, Vastaavuusvakuutus)</a:t>
            </a:r>
          </a:p>
          <a:p>
            <a:endParaRPr lang="fi-FI" sz="1800" dirty="0" smtClean="0"/>
          </a:p>
          <a:p>
            <a:r>
              <a:rPr lang="fi-FI" sz="1800" dirty="0" smtClean="0"/>
              <a:t>Kansallisten </a:t>
            </a:r>
            <a:r>
              <a:rPr lang="fi-FI" sz="1800" dirty="0"/>
              <a:t>sertifiointijärjestelmien dokumenttien myöntäminen ja käytäntö jatkuu siihen saakka, kunnes tuotetta koskeva Tulliliiton Tekninen Määräys astuu </a:t>
            </a:r>
            <a:r>
              <a:rPr lang="fi-FI" sz="1800" dirty="0" smtClean="0"/>
              <a:t>voimaan </a:t>
            </a:r>
          </a:p>
          <a:p>
            <a:endParaRPr lang="fi-FI" sz="1800" dirty="0" smtClean="0"/>
          </a:p>
          <a:p>
            <a:r>
              <a:rPr lang="fi-FI" sz="1800" dirty="0" smtClean="0"/>
              <a:t>Kun </a:t>
            </a:r>
            <a:r>
              <a:rPr lang="fi-FI" sz="1800" dirty="0"/>
              <a:t>Tulliliiton Tekninen </a:t>
            </a:r>
            <a:r>
              <a:rPr lang="fi-FI" sz="1800" dirty="0" smtClean="0"/>
              <a:t>Määräys (</a:t>
            </a:r>
            <a:r>
              <a:rPr lang="fi-FI" sz="1800" dirty="0" err="1" smtClean="0"/>
              <a:t>Reglamentti</a:t>
            </a:r>
            <a:r>
              <a:rPr lang="fi-FI" sz="1800" dirty="0" smtClean="0"/>
              <a:t>) astuu </a:t>
            </a:r>
            <a:r>
              <a:rPr lang="fi-FI" sz="1800" dirty="0"/>
              <a:t>voimaan, kaikkien sen alaisien tuotteiden sertifiointi tehdään vain ko. Tulliliiton Teknisen </a:t>
            </a:r>
            <a:r>
              <a:rPr lang="fi-FI" sz="1800" dirty="0" err="1" smtClean="0"/>
              <a:t>Reglamentin</a:t>
            </a:r>
            <a:r>
              <a:rPr lang="fi-FI" sz="1800" dirty="0" smtClean="0"/>
              <a:t> mukaisesti</a:t>
            </a:r>
            <a:endParaRPr lang="fi-FI" sz="1800" dirty="0"/>
          </a:p>
          <a:p>
            <a:endParaRPr lang="fi-FI" sz="1800" dirty="0" smtClean="0"/>
          </a:p>
          <a:p>
            <a:r>
              <a:rPr lang="fi-FI" sz="1800" dirty="0" smtClean="0"/>
              <a:t>Tulliliiton </a:t>
            </a:r>
            <a:r>
              <a:rPr lang="fi-FI" sz="1800" dirty="0"/>
              <a:t>Tekniset Määräykset korvaavat ja lakkauttavat vaiheittain kansalliset </a:t>
            </a:r>
            <a:r>
              <a:rPr lang="fi-FI" sz="1800" dirty="0" smtClean="0"/>
              <a:t>Tekniset Määräykset </a:t>
            </a:r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Jokaiselle </a:t>
            </a:r>
            <a:r>
              <a:rPr lang="fi-FI" sz="1800" dirty="0"/>
              <a:t>Tulliliiton Tekniselle </a:t>
            </a:r>
            <a:r>
              <a:rPr lang="fi-FI" sz="1800" dirty="0" err="1" smtClean="0"/>
              <a:t>Reglamentille</a:t>
            </a:r>
            <a:r>
              <a:rPr lang="fi-FI" sz="1800" dirty="0" smtClean="0"/>
              <a:t> </a:t>
            </a:r>
            <a:r>
              <a:rPr lang="fi-FI" sz="1800" dirty="0"/>
              <a:t>kuuluu luettelo ko. teollisuuden alan standardeista, joiden vapaaehtoinen käyttö takaa/varmistaa Teknisen </a:t>
            </a:r>
            <a:r>
              <a:rPr lang="fi-FI" sz="1800" dirty="0" err="1" smtClean="0"/>
              <a:t>Reglamentin</a:t>
            </a:r>
            <a:r>
              <a:rPr lang="fi-FI" sz="1800" dirty="0" smtClean="0"/>
              <a:t> </a:t>
            </a:r>
            <a:r>
              <a:rPr lang="fi-FI" sz="1800" dirty="0"/>
              <a:t>vaatimuksien </a:t>
            </a:r>
            <a:r>
              <a:rPr lang="fi-FI" sz="1800" dirty="0" smtClean="0"/>
              <a:t>noudattamisen</a:t>
            </a:r>
            <a:endParaRPr lang="fi-FI" sz="1800" dirty="0"/>
          </a:p>
          <a:p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8421" y="548680"/>
            <a:ext cx="1618062" cy="97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7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tx2"/>
                </a:solidFill>
              </a:rPr>
              <a:t>2.2 Yhtenäiset hygienianormit ja </a:t>
            </a:r>
            <a:r>
              <a:rPr lang="fi-FI" b="1" dirty="0">
                <a:solidFill>
                  <a:schemeClr val="tx2"/>
                </a:solidFill>
              </a:rPr>
              <a:t>–vaatimukset 1 </a:t>
            </a:r>
            <a:r>
              <a:rPr lang="fi-FI" b="1" dirty="0" smtClean="0">
                <a:solidFill>
                  <a:schemeClr val="tx2"/>
                </a:solidFill>
              </a:rPr>
              <a:t>(9)</a:t>
            </a:r>
            <a:r>
              <a:rPr lang="fi-FI" dirty="0">
                <a:solidFill>
                  <a:schemeClr val="tx2"/>
                </a:solidFill>
              </a:rPr>
              <a:t/>
            </a:r>
            <a:br>
              <a:rPr lang="fi-FI" dirty="0">
                <a:solidFill>
                  <a:schemeClr val="tx2"/>
                </a:solidFill>
              </a:rPr>
            </a:br>
            <a:r>
              <a:rPr lang="fi-FI" dirty="0" smtClean="0">
                <a:solidFill>
                  <a:schemeClr val="tx2"/>
                </a:solidFill>
              </a:rPr>
              <a:t>Tulliliiton </a:t>
            </a:r>
            <a:r>
              <a:rPr lang="fi-FI" sz="1800" b="1" dirty="0" err="1" smtClean="0">
                <a:solidFill>
                  <a:schemeClr val="tx2"/>
                </a:solidFill>
              </a:rPr>
              <a:t>Sanitaaris</a:t>
            </a:r>
            <a:r>
              <a:rPr lang="fi-FI" sz="1800" b="1" dirty="0" smtClean="0">
                <a:solidFill>
                  <a:schemeClr val="tx2"/>
                </a:solidFill>
              </a:rPr>
              <a:t> </a:t>
            </a:r>
            <a:r>
              <a:rPr lang="fi-FI" sz="1800" b="1" dirty="0">
                <a:solidFill>
                  <a:schemeClr val="tx2"/>
                </a:solidFill>
              </a:rPr>
              <a:t>– epidemiologinen </a:t>
            </a:r>
            <a:r>
              <a:rPr lang="fi-FI" sz="1800" b="1" dirty="0" smtClean="0">
                <a:solidFill>
                  <a:schemeClr val="tx2"/>
                </a:solidFill>
              </a:rPr>
              <a:t>valvonta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5828" y="1600200"/>
            <a:ext cx="7594604" cy="4525963"/>
          </a:xfrm>
        </p:spPr>
        <p:txBody>
          <a:bodyPr>
            <a:normAutofit lnSpcReduction="10000"/>
          </a:bodyPr>
          <a:lstStyle/>
          <a:p>
            <a:r>
              <a:rPr lang="fi-FI" sz="1800" dirty="0" smtClean="0"/>
              <a:t>Tulliliiton </a:t>
            </a:r>
            <a:r>
              <a:rPr lang="fi-FI" sz="1800" dirty="0"/>
              <a:t>jäsenvaltioiden hygienianormit ja vaatimukset </a:t>
            </a:r>
            <a:r>
              <a:rPr lang="fi-FI" sz="1800" dirty="0" smtClean="0"/>
              <a:t>on yhtenäistetty</a:t>
            </a:r>
            <a:endParaRPr lang="fi-FI" sz="1800" dirty="0"/>
          </a:p>
          <a:p>
            <a:endParaRPr lang="fi-FI" sz="1800" dirty="0" smtClean="0"/>
          </a:p>
          <a:p>
            <a:r>
              <a:rPr lang="fi-FI" sz="1800" dirty="0" smtClean="0"/>
              <a:t>1.7.2010 </a:t>
            </a:r>
            <a:r>
              <a:rPr lang="fi-FI" sz="1800" dirty="0"/>
              <a:t>astui voimaan ”Yhtenäinen lista tuotteista, jossa on lueteltu tullinimikkeittäin </a:t>
            </a:r>
            <a:r>
              <a:rPr lang="fi-FI" sz="1800" dirty="0" err="1" smtClean="0"/>
              <a:t>sanitaaris</a:t>
            </a:r>
            <a:r>
              <a:rPr lang="fi-FI" sz="1800" dirty="0" smtClean="0"/>
              <a:t> </a:t>
            </a:r>
            <a:r>
              <a:rPr lang="fi-FI" sz="1800" dirty="0" smtClean="0"/>
              <a:t>- epidemiologisen </a:t>
            </a:r>
            <a:r>
              <a:rPr lang="fi-FI" sz="1800" dirty="0"/>
              <a:t>valvonnan alaiset tuotteet”</a:t>
            </a:r>
          </a:p>
          <a:p>
            <a:r>
              <a:rPr lang="fi-FI" sz="1800" dirty="0"/>
              <a:t>Hygienialausuntojen myöntäminen lopetettiin 1.7.2010</a:t>
            </a:r>
          </a:p>
          <a:p>
            <a:pPr lvl="5"/>
            <a:endParaRPr lang="fi-FI" sz="1800" dirty="0" smtClean="0"/>
          </a:p>
          <a:p>
            <a:pPr lvl="5"/>
            <a:r>
              <a:rPr lang="fi-FI" sz="1800" dirty="0" smtClean="0"/>
              <a:t>Ennen </a:t>
            </a:r>
            <a:r>
              <a:rPr lang="fi-FI" sz="1800" dirty="0"/>
              <a:t>1.7.2010 myönnetyt hygienialausunnot ovat voimassa siihen asti kunnes tuotetta koskeva Tulliliiton Tekninen Määräys astuu voimaan (Tulliliiton komitean päätös No 888  9.12.2011</a:t>
            </a:r>
            <a:r>
              <a:rPr lang="fi-FI" sz="1800" dirty="0" smtClean="0"/>
              <a:t>). </a:t>
            </a:r>
            <a:endParaRPr lang="fi-FI" sz="1800" dirty="0" smtClean="0"/>
          </a:p>
          <a:p>
            <a:pPr lvl="5"/>
            <a:r>
              <a:rPr lang="fi-FI" sz="1800" dirty="0" err="1" smtClean="0">
                <a:solidFill>
                  <a:schemeClr val="accent1"/>
                </a:solidFill>
              </a:rPr>
              <a:t>Sanitaaris</a:t>
            </a:r>
            <a:r>
              <a:rPr lang="fi-FI" sz="1800" dirty="0" smtClean="0">
                <a:solidFill>
                  <a:schemeClr val="accent1"/>
                </a:solidFill>
              </a:rPr>
              <a:t> </a:t>
            </a:r>
            <a:r>
              <a:rPr lang="fi-FI" sz="1800" dirty="0" smtClean="0">
                <a:solidFill>
                  <a:schemeClr val="accent1"/>
                </a:solidFill>
              </a:rPr>
              <a:t>- epidemiologinen </a:t>
            </a:r>
            <a:r>
              <a:rPr lang="fi-FI" sz="1800" dirty="0">
                <a:solidFill>
                  <a:schemeClr val="accent1"/>
                </a:solidFill>
              </a:rPr>
              <a:t>valvonta tehdään Tulliliiton rajalla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13</a:t>
            </a:fld>
            <a:endParaRPr lang="fi-FI"/>
          </a:p>
        </p:txBody>
      </p:sp>
      <p:pic>
        <p:nvPicPr>
          <p:cNvPr id="6" name="irc_m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149080"/>
            <a:ext cx="1971017" cy="1192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8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tx2"/>
                </a:solidFill>
              </a:rPr>
              <a:t>2.2 Yhtenäiset </a:t>
            </a:r>
            <a:r>
              <a:rPr lang="fi-FI" b="1" dirty="0">
                <a:solidFill>
                  <a:schemeClr val="tx2"/>
                </a:solidFill>
              </a:rPr>
              <a:t>hygienianormit ja -vaatimukset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b="1" dirty="0" smtClean="0">
                <a:solidFill>
                  <a:schemeClr val="tx2"/>
                </a:solidFill>
              </a:rPr>
              <a:t>2(9)</a:t>
            </a:r>
            <a:r>
              <a:rPr lang="fi-FI" dirty="0">
                <a:solidFill>
                  <a:schemeClr val="tx2"/>
                </a:solidFill>
              </a:rPr>
              <a:t/>
            </a:r>
            <a:br>
              <a:rPr lang="fi-FI" dirty="0">
                <a:solidFill>
                  <a:schemeClr val="tx2"/>
                </a:solidFill>
              </a:rPr>
            </a:br>
            <a:r>
              <a:rPr lang="fi-FI" b="1" dirty="0">
                <a:solidFill>
                  <a:schemeClr val="tx2"/>
                </a:solidFill>
              </a:rPr>
              <a:t>Yhtenäinen lista </a:t>
            </a:r>
            <a:r>
              <a:rPr lang="fi-FI" b="1" dirty="0" err="1" smtClean="0">
                <a:solidFill>
                  <a:schemeClr val="tx2"/>
                </a:solidFill>
              </a:rPr>
              <a:t>sanitaaris</a:t>
            </a:r>
            <a:r>
              <a:rPr lang="fi-FI" b="1" dirty="0" smtClean="0">
                <a:solidFill>
                  <a:schemeClr val="tx2"/>
                </a:solidFill>
              </a:rPr>
              <a:t> - epidemiologisen </a:t>
            </a:r>
            <a:r>
              <a:rPr lang="fi-FI" b="1" dirty="0">
                <a:solidFill>
                  <a:schemeClr val="tx2"/>
                </a:solidFill>
              </a:rPr>
              <a:t>valvonnan alaisista </a:t>
            </a:r>
            <a:r>
              <a:rPr lang="fi-FI" b="1" dirty="0" smtClean="0">
                <a:solidFill>
                  <a:schemeClr val="tx2"/>
                </a:solidFill>
              </a:rPr>
              <a:t>tuotteista</a:t>
            </a:r>
            <a:endParaRPr lang="fi-FI" b="1" dirty="0">
              <a:solidFill>
                <a:schemeClr val="tx2"/>
              </a:solidFill>
            </a:endParaRPr>
          </a:p>
        </p:txBody>
      </p:sp>
      <p:grpSp>
        <p:nvGrpSpPr>
          <p:cNvPr id="16" name="Ryhmä 15"/>
          <p:cNvGrpSpPr/>
          <p:nvPr/>
        </p:nvGrpSpPr>
        <p:grpSpPr>
          <a:xfrm>
            <a:off x="624120" y="1484784"/>
            <a:ext cx="7889308" cy="4680521"/>
            <a:chOff x="371496" y="2312565"/>
            <a:chExt cx="7889308" cy="4680521"/>
          </a:xfrm>
        </p:grpSpPr>
        <p:sp>
          <p:nvSpPr>
            <p:cNvPr id="17" name="Nuoli vasemmalle ja oikealle 16"/>
            <p:cNvSpPr/>
            <p:nvPr/>
          </p:nvSpPr>
          <p:spPr>
            <a:xfrm>
              <a:off x="4501334" y="5631005"/>
              <a:ext cx="745200" cy="221512"/>
            </a:xfrm>
            <a:prstGeom prst="leftRightArrow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18" name="Ryhmä 17"/>
            <p:cNvGrpSpPr/>
            <p:nvPr/>
          </p:nvGrpSpPr>
          <p:grpSpPr>
            <a:xfrm>
              <a:off x="371496" y="2312565"/>
              <a:ext cx="7889308" cy="4680521"/>
              <a:chOff x="371496" y="2312565"/>
              <a:chExt cx="7889308" cy="4680521"/>
            </a:xfrm>
          </p:grpSpPr>
          <p:grpSp>
            <p:nvGrpSpPr>
              <p:cNvPr id="19" name="Ryhmä 18"/>
              <p:cNvGrpSpPr/>
              <p:nvPr/>
            </p:nvGrpSpPr>
            <p:grpSpPr>
              <a:xfrm>
                <a:off x="371496" y="2312565"/>
                <a:ext cx="7692296" cy="4680521"/>
                <a:chOff x="985218" y="582224"/>
                <a:chExt cx="7692296" cy="4680521"/>
              </a:xfrm>
            </p:grpSpPr>
            <p:sp>
              <p:nvSpPr>
                <p:cNvPr id="21" name="Nuoli oikealle 20"/>
                <p:cNvSpPr/>
                <p:nvPr/>
              </p:nvSpPr>
              <p:spPr>
                <a:xfrm>
                  <a:off x="5986938" y="1342019"/>
                  <a:ext cx="684000" cy="252000"/>
                </a:xfrm>
                <a:prstGeom prst="rightArrow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" name="Ryhmä 21"/>
                <p:cNvGrpSpPr/>
                <p:nvPr/>
              </p:nvGrpSpPr>
              <p:grpSpPr>
                <a:xfrm>
                  <a:off x="985218" y="582224"/>
                  <a:ext cx="7692296" cy="4680521"/>
                  <a:chOff x="911792" y="593501"/>
                  <a:chExt cx="7692296" cy="4680521"/>
                </a:xfrm>
              </p:grpSpPr>
              <p:sp>
                <p:nvSpPr>
                  <p:cNvPr id="24" name="Suorakulmio 23"/>
                  <p:cNvSpPr/>
                  <p:nvPr/>
                </p:nvSpPr>
                <p:spPr>
                  <a:xfrm>
                    <a:off x="2555776" y="593501"/>
                    <a:ext cx="3240000" cy="1971403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285750" marR="0" lvl="0" indent="-28575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romanUcPeriod"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OSA 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Luettelo kaikista </a:t>
                    </a: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valvonnan alaisista tuotteista ja niiden tullikoodeista, esim. a) elintarvikkeet, b) aikuisten vaatteet, c) huonekalut, </a:t>
                    </a:r>
                  </a:p>
                  <a:p>
                    <a:pPr marR="0" lvl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d) elintarviketeollisuuden koneet jne.</a:t>
                    </a:r>
                  </a:p>
                </p:txBody>
              </p:sp>
              <p:sp>
                <p:nvSpPr>
                  <p:cNvPr id="25" name="Suorakulmio 24"/>
                  <p:cNvSpPr/>
                  <p:nvPr/>
                </p:nvSpPr>
                <p:spPr>
                  <a:xfrm>
                    <a:off x="5795776" y="2714559"/>
                    <a:ext cx="2808312" cy="2559462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285750" marR="0" lvl="0" indent="-28575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romanUcPeriod" startAt="3"/>
                      <a:tabLst/>
                      <a:defRPr/>
                    </a:pPr>
                    <a:endParaRPr kumimoji="0" lang="fi-FI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  <a:p>
                    <a:pPr marL="285750" marR="0" lvl="0" indent="-28575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romanUcPeriod" startAt="3"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OSA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Luettelo tuotteista joille ei tarvitse</a:t>
                    </a: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 hankkia Valtion Rekisteröintitodistusta vaikka ne olisivat II </a:t>
                    </a:r>
                    <a:r>
                      <a:rPr kumimoji="0" lang="fi-FI" sz="1600" b="0" i="0" u="none" strike="noStrike" kern="0" cap="none" spc="0" normalizeH="0" baseline="0" noProof="0" dirty="0" err="1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OSA:ssa</a:t>
                    </a: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  esim., a) testaukseen menevät näytteet, b) käytetyt tuotteet,  c) mainos- ja näyttelytuotteet.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Ei rekisteröintiä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Suorakulmio 25"/>
                  <p:cNvSpPr/>
                  <p:nvPr/>
                </p:nvSpPr>
                <p:spPr>
                  <a:xfrm>
                    <a:off x="911792" y="2714560"/>
                    <a:ext cx="4129838" cy="2559462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285750" marR="0" lvl="0" indent="-28575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romanUcPeriod" startAt="2"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OSA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Luettelo tuotteista ja joille vaaditaan pakollinen </a:t>
                    </a: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Valtion Rekisteröintitodistus, esim., a) kosmetiikkatuotteet, 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b) mineraalivesi, c) maalit, d) lakat, 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e) elintarvikepakkaukset, 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f) lasten alusvaatteet jne.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6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6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Ei Eksperttilausuntoa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" name="Nuoli oikealle 22"/>
                <p:cNvSpPr/>
                <p:nvPr/>
              </p:nvSpPr>
              <p:spPr>
                <a:xfrm rot="7259229">
                  <a:off x="1951158" y="2152964"/>
                  <a:ext cx="720080" cy="309438"/>
                </a:xfrm>
                <a:prstGeom prst="rightArrow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Suorakulmio 19"/>
              <p:cNvSpPr/>
              <p:nvPr/>
            </p:nvSpPr>
            <p:spPr>
              <a:xfrm>
                <a:off x="6165304" y="2766312"/>
                <a:ext cx="2095500" cy="864096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Eksperttilausunto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5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200" b="1" dirty="0" smtClean="0">
                <a:solidFill>
                  <a:schemeClr val="tx2"/>
                </a:solidFill>
              </a:rPr>
              <a:t>2.2 Yhtenäiset </a:t>
            </a:r>
            <a:r>
              <a:rPr lang="fi-FI" sz="2200" b="1" dirty="0">
                <a:solidFill>
                  <a:schemeClr val="tx2"/>
                </a:solidFill>
              </a:rPr>
              <a:t>hygienianormit ja -vaatimukset</a:t>
            </a:r>
            <a:r>
              <a:rPr lang="fi-FI" sz="2200" dirty="0" smtClean="0">
                <a:solidFill>
                  <a:schemeClr val="tx2"/>
                </a:solidFill>
              </a:rPr>
              <a:t> </a:t>
            </a:r>
            <a:r>
              <a:rPr lang="fi-FI" sz="2200" b="1" dirty="0" smtClean="0">
                <a:solidFill>
                  <a:schemeClr val="tx2"/>
                </a:solidFill>
              </a:rPr>
              <a:t>3 (9)</a:t>
            </a:r>
            <a:r>
              <a:rPr lang="fi-FI" sz="2200" dirty="0">
                <a:solidFill>
                  <a:schemeClr val="tx2"/>
                </a:solidFill>
              </a:rPr>
              <a:t/>
            </a:r>
            <a:br>
              <a:rPr lang="fi-FI" sz="2200" dirty="0">
                <a:solidFill>
                  <a:schemeClr val="tx2"/>
                </a:solidFill>
              </a:rPr>
            </a:br>
            <a:r>
              <a:rPr lang="fi-FI" sz="2200" b="1" dirty="0">
                <a:solidFill>
                  <a:schemeClr val="tx2"/>
                </a:solidFill>
              </a:rPr>
              <a:t>Luettelo kaikista valvonnanalaisista tuotteista ja niiden tullikoodeista OSA I </a:t>
            </a:r>
            <a:r>
              <a:rPr lang="fi-FI" sz="2200" dirty="0"/>
              <a:t/>
            </a:r>
            <a:br>
              <a:rPr lang="fi-FI" sz="220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785395"/>
          </a:xfrm>
        </p:spPr>
        <p:txBody>
          <a:bodyPr>
            <a:normAutofit fontScale="92500" lnSpcReduction="10000"/>
          </a:bodyPr>
          <a:lstStyle/>
          <a:p>
            <a:pPr marL="400050" indent="325438">
              <a:buFont typeface="+mj-lt"/>
              <a:buAutoNum type="romanUcPeriod"/>
            </a:pPr>
            <a:r>
              <a:rPr lang="fi-FI" sz="1800" b="1" dirty="0" smtClean="0"/>
              <a:t>Osa  esimerkkeinä</a:t>
            </a:r>
            <a:r>
              <a:rPr lang="fi-FI" sz="1800" dirty="0" smtClean="0"/>
              <a:t> </a:t>
            </a:r>
            <a:r>
              <a:rPr lang="fi-FI" sz="1800" dirty="0"/>
              <a:t>ovat mm. elintarvikkeet ilman geenimuunneltuja ainesosia, aikuisten vaatteet, lasten päällysvaatteet, huonekalut, elintarvike teollisuuden koneet ja laitteet jne</a:t>
            </a:r>
            <a:r>
              <a:rPr lang="fi-FI" sz="1800" dirty="0" smtClean="0"/>
              <a:t>.</a:t>
            </a:r>
          </a:p>
          <a:p>
            <a:endParaRPr lang="fi-FI" sz="1800" dirty="0"/>
          </a:p>
          <a:p>
            <a:r>
              <a:rPr lang="fi-FI" sz="1800" dirty="0"/>
              <a:t>Jos tuote ja tullinimike on mainittu tässä ”yleisessä” luettelossa (Osa I), mutta sama tuote + tullinimike ei ole toisessa luettelossa (</a:t>
            </a:r>
            <a:r>
              <a:rPr lang="fi-FI" sz="1800" dirty="0" smtClean="0"/>
              <a:t>Osa II</a:t>
            </a:r>
            <a:r>
              <a:rPr lang="fi-FI" sz="1800" dirty="0"/>
              <a:t>), sille ei tarvita erillistä asiakirjaa hygienian puolelta (Hygieniaviranomaisilta), eikä tulliviranomainen voi sitä </a:t>
            </a:r>
            <a:r>
              <a:rPr lang="fi-FI" sz="1800" dirty="0" smtClean="0"/>
              <a:t>vaatia</a:t>
            </a:r>
          </a:p>
          <a:p>
            <a:endParaRPr lang="fi-FI" sz="1800" dirty="0" smtClean="0"/>
          </a:p>
          <a:p>
            <a:r>
              <a:rPr lang="fi-FI" sz="1800" dirty="0" smtClean="0"/>
              <a:t>Usein </a:t>
            </a:r>
            <a:r>
              <a:rPr lang="fi-FI" sz="1800" dirty="0"/>
              <a:t>mm. venäläiset asiakkaat vaativat ”Hygienialausunnon”, kun tuote ei sitä vaadi, sellaista ei myönnetä, mutta on mahdollista saada  Eksperttilausunto.</a:t>
            </a:r>
          </a:p>
          <a:p>
            <a:pPr marL="0" indent="0">
              <a:buNone/>
            </a:pPr>
            <a:r>
              <a:rPr lang="fi-FI" sz="1800" dirty="0"/>
              <a:t>  </a:t>
            </a:r>
          </a:p>
          <a:p>
            <a:r>
              <a:rPr lang="fi-FI" sz="1800" dirty="0"/>
              <a:t>Hygieniaviranomaisilta mahdollista saada ns. Eksperttilausunto, jossa lukee, että tuote vastaa yhtenäisiä hygieenisiä normeja. </a:t>
            </a:r>
          </a:p>
          <a:p>
            <a:endParaRPr lang="fi-FI" sz="1800" dirty="0"/>
          </a:p>
          <a:p>
            <a:r>
              <a:rPr lang="fi-FI" sz="1800" dirty="0"/>
              <a:t>Rajatullissa tuote saatetaan tarkistaa ja ottaa näyte, jos on syytä epäillä, että tuote ei ole vaatimusten mukainen </a:t>
            </a:r>
          </a:p>
          <a:p>
            <a:endParaRPr lang="fi-FI" sz="16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28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tx2"/>
                </a:solidFill>
              </a:rPr>
              <a:t>2.2 Yhtenäiset </a:t>
            </a:r>
            <a:r>
              <a:rPr lang="fi-FI" b="1" dirty="0">
                <a:solidFill>
                  <a:schemeClr val="tx2"/>
                </a:solidFill>
              </a:rPr>
              <a:t>hygienianormit ja </a:t>
            </a:r>
            <a:r>
              <a:rPr lang="fi-FI" b="1" dirty="0" smtClean="0">
                <a:solidFill>
                  <a:schemeClr val="tx2"/>
                </a:solidFill>
              </a:rPr>
              <a:t>–vaatimukset 4 (9)</a:t>
            </a:r>
            <a:r>
              <a:rPr lang="fi-FI" dirty="0">
                <a:solidFill>
                  <a:schemeClr val="tx2"/>
                </a:solidFill>
              </a:rPr>
              <a:t/>
            </a:r>
            <a:br>
              <a:rPr lang="fi-FI" dirty="0">
                <a:solidFill>
                  <a:schemeClr val="tx2"/>
                </a:solidFill>
              </a:rPr>
            </a:br>
            <a:r>
              <a:rPr lang="fi-FI" sz="1800" b="1" dirty="0">
                <a:solidFill>
                  <a:schemeClr val="tx2"/>
                </a:solidFill>
              </a:rPr>
              <a:t>Luettelo tuotteista ja niiden tullikoodeista, joille </a:t>
            </a:r>
            <a:r>
              <a:rPr lang="fi-FI" sz="1800" b="1" dirty="0">
                <a:solidFill>
                  <a:schemeClr val="accent1"/>
                </a:solidFill>
              </a:rPr>
              <a:t>vaaditaan</a:t>
            </a:r>
            <a:r>
              <a:rPr lang="fi-FI" sz="1800" b="1" dirty="0">
                <a:solidFill>
                  <a:schemeClr val="tx2"/>
                </a:solidFill>
              </a:rPr>
              <a:t> Valtion </a:t>
            </a:r>
            <a:r>
              <a:rPr lang="fi-FI" sz="1800" b="1" dirty="0" smtClean="0">
                <a:solidFill>
                  <a:schemeClr val="tx2"/>
                </a:solidFill>
              </a:rPr>
              <a:t>Rekisteröintitodistus OSA </a:t>
            </a:r>
            <a:r>
              <a:rPr lang="fi-FI" sz="1800" b="1" dirty="0">
                <a:solidFill>
                  <a:schemeClr val="tx2"/>
                </a:solidFill>
              </a:rPr>
              <a:t>II </a:t>
            </a:r>
            <a:r>
              <a:rPr lang="fi-FI" sz="1800" b="1" dirty="0" smtClean="0">
                <a:solidFill>
                  <a:schemeClr val="tx2"/>
                </a:solidFill>
              </a:rPr>
              <a:t>  </a:t>
            </a:r>
            <a:endParaRPr lang="fi-FI" sz="1800" b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fi-FI" sz="1500" b="1" dirty="0" smtClean="0"/>
              <a:t>Osa esimerkkeinä </a:t>
            </a:r>
            <a:r>
              <a:rPr lang="fi-FI" sz="1500" dirty="0" smtClean="0"/>
              <a:t>ovat mm. </a:t>
            </a:r>
            <a:r>
              <a:rPr lang="fi-FI" sz="1500" dirty="0"/>
              <a:t>lasten alusvaatteet, kosmetiikkatuotteet, mineraalivesi ja alkoholituotteet, elintarvikkeet joissa on geenimuunneltuja ainesosia, maalit, lakat, desinfiointituotteet, kotitalouskemikaalit, elintarvikepakkaukset jne</a:t>
            </a:r>
            <a:r>
              <a:rPr lang="fi-FI" sz="1500" dirty="0" smtClean="0"/>
              <a:t>.</a:t>
            </a:r>
            <a:endParaRPr lang="fi-FI" sz="1500" dirty="0"/>
          </a:p>
          <a:p>
            <a:endParaRPr lang="fi-FI" sz="1500" dirty="0" smtClean="0"/>
          </a:p>
          <a:p>
            <a:r>
              <a:rPr lang="fi-FI" sz="1500" dirty="0" smtClean="0"/>
              <a:t>Tuotteille </a:t>
            </a:r>
            <a:r>
              <a:rPr lang="fi-FI" sz="1500" dirty="0"/>
              <a:t>vaaditaan tulliliiton yhtenäinen Valtiollinen Rekisteröinti (todistus) sekä tullausvaiheessa että myynti- ja käyttöönottovaiheessa</a:t>
            </a:r>
          </a:p>
          <a:p>
            <a:endParaRPr lang="fi-FI" sz="1500" dirty="0" smtClean="0"/>
          </a:p>
          <a:p>
            <a:r>
              <a:rPr lang="fi-FI" sz="1500" dirty="0" smtClean="0"/>
              <a:t>Valtion </a:t>
            </a:r>
            <a:r>
              <a:rPr lang="fi-FI" sz="1500" dirty="0"/>
              <a:t>Rekisteröintitodistus tai ennen 1.7.2010 myönnetty hygienialausunto on esitettävä jo rajatullissa, Tullissa vientiasiakirjoihin laitetaan leima ”Maahantuonti sallittu”</a:t>
            </a:r>
          </a:p>
          <a:p>
            <a:endParaRPr lang="fi-FI" sz="1500" dirty="0" smtClean="0"/>
          </a:p>
          <a:p>
            <a:r>
              <a:rPr lang="fi-FI" sz="1500" dirty="0" smtClean="0"/>
              <a:t>Valtion </a:t>
            </a:r>
            <a:r>
              <a:rPr lang="fi-FI" sz="1500" dirty="0"/>
              <a:t>Rekisteröintitodistuksen myöntää </a:t>
            </a:r>
            <a:r>
              <a:rPr lang="fi-FI" sz="1500" dirty="0" err="1"/>
              <a:t>Rospotrebnadzor</a:t>
            </a:r>
            <a:endParaRPr lang="fi-FI" sz="1500" dirty="0"/>
          </a:p>
          <a:p>
            <a:endParaRPr lang="fi-FI" sz="1500" dirty="0" smtClean="0"/>
          </a:p>
          <a:p>
            <a:r>
              <a:rPr lang="fi-FI" sz="1500" dirty="0" smtClean="0"/>
              <a:t>Säännösten </a:t>
            </a:r>
            <a:r>
              <a:rPr lang="fi-FI" sz="1500" dirty="0"/>
              <a:t>mukaan Valtion Rekisteröintitodistuksen pitää olla valmis 30 päivässä alkaen siitä, kun kaikki asiakirjat on toimitettu </a:t>
            </a:r>
            <a:r>
              <a:rPr lang="fi-FI" sz="1500" dirty="0" err="1"/>
              <a:t>Rospotrebnadzoriin</a:t>
            </a:r>
            <a:endParaRPr lang="fi-FI" sz="1500" dirty="0"/>
          </a:p>
          <a:p>
            <a:endParaRPr lang="fi-FI" sz="1500" dirty="0" smtClean="0"/>
          </a:p>
          <a:p>
            <a:r>
              <a:rPr lang="fi-FI" sz="1500" dirty="0" smtClean="0"/>
              <a:t>Valtion </a:t>
            </a:r>
            <a:r>
              <a:rPr lang="fi-FI" sz="1500" dirty="0"/>
              <a:t>Rekisteröintitodistuksessa ei ole erikseen määritelty sen </a:t>
            </a:r>
            <a:r>
              <a:rPr lang="fi-FI" sz="1500" dirty="0" smtClean="0"/>
              <a:t>voimassaoloaikaa. Myönnetään valmistajalle tai edustajalle.</a:t>
            </a:r>
            <a:endParaRPr lang="fi-FI" sz="1500" dirty="0"/>
          </a:p>
          <a:p>
            <a:endParaRPr lang="fi-FI" sz="15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1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21488" cy="792088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2200" b="1" dirty="0" smtClean="0">
                <a:solidFill>
                  <a:schemeClr val="tx2"/>
                </a:solidFill>
              </a:rPr>
              <a:t>2.2 Yhtenäiset </a:t>
            </a:r>
            <a:r>
              <a:rPr lang="fi-FI" sz="2200" b="1" dirty="0">
                <a:solidFill>
                  <a:schemeClr val="tx2"/>
                </a:solidFill>
              </a:rPr>
              <a:t>hygienianormit ja -vaatimukset</a:t>
            </a:r>
            <a:r>
              <a:rPr lang="fi-FI" sz="2200" dirty="0">
                <a:solidFill>
                  <a:schemeClr val="tx2"/>
                </a:solidFill>
              </a:rPr>
              <a:t> </a:t>
            </a:r>
            <a:r>
              <a:rPr lang="fi-FI" sz="2200" b="1" dirty="0">
                <a:solidFill>
                  <a:schemeClr val="tx2"/>
                </a:solidFill>
              </a:rPr>
              <a:t>5</a:t>
            </a:r>
            <a:r>
              <a:rPr lang="fi-FI" sz="2200" b="1" dirty="0" smtClean="0">
                <a:solidFill>
                  <a:schemeClr val="tx2"/>
                </a:solidFill>
              </a:rPr>
              <a:t> (</a:t>
            </a:r>
            <a:r>
              <a:rPr lang="fi-FI" sz="2200" b="1" dirty="0">
                <a:solidFill>
                  <a:schemeClr val="tx2"/>
                </a:solidFill>
              </a:rPr>
              <a:t>9</a:t>
            </a:r>
            <a:r>
              <a:rPr lang="fi-FI" sz="2200" b="1" dirty="0" smtClean="0">
                <a:solidFill>
                  <a:schemeClr val="tx2"/>
                </a:solidFill>
              </a:rPr>
              <a:t>)</a:t>
            </a:r>
            <a:r>
              <a:rPr lang="fi-FI" sz="2200" dirty="0">
                <a:solidFill>
                  <a:schemeClr val="tx2"/>
                </a:solidFill>
              </a:rPr>
              <a:t/>
            </a:r>
            <a:br>
              <a:rPr lang="fi-FI" sz="2200" dirty="0">
                <a:solidFill>
                  <a:schemeClr val="tx2"/>
                </a:solidFill>
              </a:rPr>
            </a:br>
            <a:r>
              <a:rPr lang="fi-FI" b="1" dirty="0" err="1" smtClean="0">
                <a:solidFill>
                  <a:schemeClr val="tx2"/>
                </a:solidFill>
              </a:rPr>
              <a:t>Sanitaaris</a:t>
            </a:r>
            <a:r>
              <a:rPr lang="fi-FI" b="1" dirty="0" smtClean="0">
                <a:solidFill>
                  <a:schemeClr val="tx2"/>
                </a:solidFill>
              </a:rPr>
              <a:t> - epidemiologinen </a:t>
            </a:r>
            <a:r>
              <a:rPr lang="fi-FI" b="1" dirty="0">
                <a:solidFill>
                  <a:schemeClr val="tx2"/>
                </a:solidFill>
              </a:rPr>
              <a:t>valvonta, </a:t>
            </a:r>
            <a:br>
              <a:rPr lang="fi-FI" b="1" dirty="0">
                <a:solidFill>
                  <a:schemeClr val="tx2"/>
                </a:solidFill>
              </a:rPr>
            </a:br>
            <a:r>
              <a:rPr lang="fi-FI" b="1" dirty="0">
                <a:solidFill>
                  <a:schemeClr val="tx2"/>
                </a:solidFill>
              </a:rPr>
              <a:t>Valtion Rekisteröintitodistus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038600" cy="4392488"/>
          </a:xfrm>
        </p:spPr>
        <p:txBody>
          <a:bodyPr>
            <a:normAutofit fontScale="77500" lnSpcReduction="20000"/>
          </a:bodyPr>
          <a:lstStyle/>
          <a:p>
            <a:pPr marL="400050" lvl="1" indent="0">
              <a:buNone/>
            </a:pPr>
            <a:endParaRPr lang="fi-FI" sz="1900" dirty="0" smtClean="0"/>
          </a:p>
          <a:p>
            <a:pPr marL="400050" lvl="1" indent="0">
              <a:buNone/>
            </a:pPr>
            <a:r>
              <a:rPr lang="fi-FI" sz="2300" dirty="0" smtClean="0"/>
              <a:t>1</a:t>
            </a:r>
            <a:r>
              <a:rPr lang="fi-FI" sz="2300" dirty="0"/>
              <a:t>. Mineraalivesi, virvoitusjuomat, alkoholi, olut</a:t>
            </a:r>
          </a:p>
          <a:p>
            <a:pPr marL="714375" lvl="1" indent="-314325">
              <a:buNone/>
            </a:pPr>
            <a:r>
              <a:rPr lang="fi-FI" sz="2300" dirty="0"/>
              <a:t>2. Erikoiselintarvikkeet: lastenruoka, ”urheilijan  lisäravinteet”,   orgaaniset tuotteet, biologisesti aktiiviset lisäaineet</a:t>
            </a:r>
          </a:p>
          <a:p>
            <a:pPr marL="714375" lvl="1" indent="-314325">
              <a:buNone/>
            </a:pPr>
            <a:r>
              <a:rPr lang="fi-FI" sz="2300" dirty="0"/>
              <a:t>3. Elintarvikkeet jotka on valmistetut geenimuunnelluilla teknologioilla</a:t>
            </a:r>
          </a:p>
          <a:p>
            <a:pPr marL="400050" lvl="1" indent="0">
              <a:buNone/>
            </a:pPr>
            <a:r>
              <a:rPr lang="fi-FI" sz="2300" dirty="0"/>
              <a:t>4. Ruoan lisäaineet</a:t>
            </a:r>
          </a:p>
          <a:p>
            <a:pPr marL="400050" lvl="1" indent="0">
              <a:buNone/>
            </a:pPr>
            <a:r>
              <a:rPr lang="fi-FI" sz="2300" dirty="0"/>
              <a:t>5. </a:t>
            </a:r>
            <a:r>
              <a:rPr lang="fi-FI" sz="2300" dirty="0" smtClean="0"/>
              <a:t>Kosmetiikka</a:t>
            </a:r>
          </a:p>
          <a:p>
            <a:pPr marL="400050" lvl="1" indent="0">
              <a:buNone/>
            </a:pPr>
            <a:r>
              <a:rPr lang="fi-FI" sz="2300" dirty="0"/>
              <a:t>6. Kotitalouden ja </a:t>
            </a:r>
            <a:r>
              <a:rPr lang="fi-FI" sz="2300" dirty="0" smtClean="0"/>
              <a:t>poliklinikan </a:t>
            </a:r>
            <a:r>
              <a:rPr lang="fi-FI" sz="2300" dirty="0"/>
              <a:t>desinfiointi- ja desisektisointi aineet</a:t>
            </a:r>
          </a:p>
          <a:p>
            <a:pPr marL="400050" lvl="1" indent="0">
              <a:buNone/>
            </a:pPr>
            <a:endParaRPr lang="fi-FI" sz="19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464496"/>
          </a:xfrm>
        </p:spPr>
        <p:txBody>
          <a:bodyPr>
            <a:normAutofit fontScale="77500" lnSpcReduction="20000"/>
          </a:bodyPr>
          <a:lstStyle/>
          <a:p>
            <a:pPr marL="400050" lvl="1" indent="0"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fi-FI" sz="2300" dirty="0" smtClean="0">
                <a:solidFill>
                  <a:schemeClr val="tx2"/>
                </a:solidFill>
              </a:rPr>
              <a:t>7</a:t>
            </a:r>
            <a:r>
              <a:rPr lang="fi-FI" sz="2300" dirty="0"/>
              <a:t>. Kotitalouden kemialliset aineet</a:t>
            </a:r>
          </a:p>
          <a:p>
            <a:pPr marL="714375" lvl="1" indent="-314325">
              <a:buNone/>
            </a:pPr>
            <a:r>
              <a:rPr lang="fi-FI" sz="2300" dirty="0"/>
              <a:t>8. Potentiaalisesti varalliset kemialliset ja biologiset aineet ja niistä tehdyt tuotteet  </a:t>
            </a:r>
          </a:p>
          <a:p>
            <a:pPr marL="714375" lvl="1" indent="-314325">
              <a:buNone/>
            </a:pPr>
            <a:r>
              <a:rPr lang="fi-FI" sz="2300" dirty="0"/>
              <a:t>9. Tuotteet ja laitteet, joita käytetään vesien valmistusta varten talous- ja juomavesijohdon järjestelmissä</a:t>
            </a:r>
          </a:p>
          <a:p>
            <a:pPr marL="400050" lvl="1" indent="0">
              <a:buNone/>
            </a:pPr>
            <a:r>
              <a:rPr lang="fi-FI" sz="2300" dirty="0"/>
              <a:t>10. Henkilöhygienian tuotteet, lasten vaatteet, lasten astiat</a:t>
            </a:r>
          </a:p>
          <a:p>
            <a:pPr marL="714375" lvl="1" indent="-314325">
              <a:buNone/>
            </a:pPr>
            <a:r>
              <a:rPr lang="fi-FI" sz="2300" dirty="0"/>
              <a:t>11. Tuotteet, jotka ovat kontaktissa ruoan kanssa (paitsi astiat, teknologian laitteistot, ruokavälineet)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17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827584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fi-FI" b="1" dirty="0" smtClean="0"/>
              <a:t>Osa Valtion </a:t>
            </a:r>
            <a:r>
              <a:rPr lang="fi-FI" b="1" dirty="0"/>
              <a:t>Rekisteröintitodistus </a:t>
            </a:r>
            <a:r>
              <a:rPr lang="fi-FI" b="1" dirty="0">
                <a:solidFill>
                  <a:schemeClr val="accent1"/>
                </a:solidFill>
              </a:rPr>
              <a:t>on haettava </a:t>
            </a:r>
            <a:r>
              <a:rPr lang="fi-FI" b="1" dirty="0"/>
              <a:t>seuraaville tuoteryhmille:</a:t>
            </a:r>
          </a:p>
        </p:txBody>
      </p:sp>
    </p:spTree>
    <p:extLst>
      <p:ext uri="{BB962C8B-B14F-4D97-AF65-F5344CB8AC3E}">
        <p14:creationId xmlns:p14="http://schemas.microsoft.com/office/powerpoint/2010/main" val="265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200" b="1" dirty="0" smtClean="0">
                <a:solidFill>
                  <a:schemeClr val="tx2"/>
                </a:solidFill>
              </a:rPr>
              <a:t>2.2 Yhtenäiset </a:t>
            </a:r>
            <a:r>
              <a:rPr lang="fi-FI" sz="2200" b="1" dirty="0">
                <a:solidFill>
                  <a:schemeClr val="tx2"/>
                </a:solidFill>
              </a:rPr>
              <a:t>hygienianormit ja -vaatimukset</a:t>
            </a:r>
            <a:r>
              <a:rPr lang="fi-FI" sz="2200" dirty="0" smtClean="0">
                <a:solidFill>
                  <a:schemeClr val="tx2"/>
                </a:solidFill>
              </a:rPr>
              <a:t> </a:t>
            </a:r>
            <a:r>
              <a:rPr lang="fi-FI" sz="2200" b="1" dirty="0">
                <a:solidFill>
                  <a:schemeClr val="tx2"/>
                </a:solidFill>
              </a:rPr>
              <a:t>6</a:t>
            </a:r>
            <a:r>
              <a:rPr lang="fi-FI" sz="2200" b="1" dirty="0" smtClean="0">
                <a:solidFill>
                  <a:schemeClr val="tx2"/>
                </a:solidFill>
              </a:rPr>
              <a:t> (9)</a:t>
            </a:r>
            <a:r>
              <a:rPr lang="fi-FI" sz="2200" dirty="0">
                <a:solidFill>
                  <a:schemeClr val="tx2"/>
                </a:solidFill>
              </a:rPr>
              <a:t/>
            </a:r>
            <a:br>
              <a:rPr lang="fi-FI" sz="2200" dirty="0">
                <a:solidFill>
                  <a:schemeClr val="tx2"/>
                </a:solidFill>
              </a:rPr>
            </a:br>
            <a:r>
              <a:rPr lang="fi-FI" b="1" dirty="0" err="1">
                <a:solidFill>
                  <a:schemeClr val="tx2"/>
                </a:solidFill>
              </a:rPr>
              <a:t>Sanitaaris-epidemiologinen</a:t>
            </a:r>
            <a:r>
              <a:rPr lang="fi-FI" b="1" dirty="0">
                <a:solidFill>
                  <a:schemeClr val="tx2"/>
                </a:solidFill>
              </a:rPr>
              <a:t> valvonta, </a:t>
            </a:r>
            <a:r>
              <a:rPr lang="fi-FI" b="1" dirty="0" smtClean="0">
                <a:solidFill>
                  <a:schemeClr val="tx2"/>
                </a:solidFill>
              </a:rPr>
              <a:t/>
            </a:r>
            <a:br>
              <a:rPr lang="fi-FI" b="1" dirty="0" smtClean="0">
                <a:solidFill>
                  <a:schemeClr val="tx2"/>
                </a:solidFill>
              </a:rPr>
            </a:br>
            <a:r>
              <a:rPr lang="fi-FI" b="1" dirty="0" smtClean="0">
                <a:solidFill>
                  <a:schemeClr val="tx2"/>
                </a:solidFill>
              </a:rPr>
              <a:t>Valtion </a:t>
            </a:r>
            <a:r>
              <a:rPr lang="fi-FI" b="1" dirty="0">
                <a:solidFill>
                  <a:schemeClr val="tx2"/>
                </a:solidFill>
              </a:rPr>
              <a:t>Rekisteröinnin </a:t>
            </a:r>
            <a:r>
              <a:rPr lang="fi-FI" b="1" dirty="0" smtClean="0">
                <a:solidFill>
                  <a:schemeClr val="tx2"/>
                </a:solidFill>
              </a:rPr>
              <a:t>säännöt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b="1" dirty="0" smtClean="0"/>
              <a:t>Todistus </a:t>
            </a:r>
            <a:r>
              <a:rPr lang="fi-FI" sz="1800" b="1" dirty="0"/>
              <a:t>valtion rekisteröinnistä </a:t>
            </a:r>
            <a:r>
              <a:rPr lang="fi-FI" sz="1800" b="1" dirty="0">
                <a:solidFill>
                  <a:schemeClr val="accent1"/>
                </a:solidFill>
              </a:rPr>
              <a:t>voidaan myöntää</a:t>
            </a:r>
            <a:r>
              <a:rPr lang="fi-FI" sz="1800" b="1" dirty="0"/>
              <a:t>:</a:t>
            </a:r>
          </a:p>
          <a:p>
            <a:r>
              <a:rPr lang="fi-FI" sz="1800" dirty="0"/>
              <a:t>T</a:t>
            </a:r>
            <a:r>
              <a:rPr lang="fi-FI" sz="1800" dirty="0" smtClean="0"/>
              <a:t>uotteen </a:t>
            </a:r>
            <a:r>
              <a:rPr lang="fi-FI" sz="1800" dirty="0"/>
              <a:t>valmistajalle, joka valmistaa sen Tulliliiton alueella</a:t>
            </a:r>
          </a:p>
          <a:p>
            <a:r>
              <a:rPr lang="fi-FI" sz="1800" dirty="0">
                <a:solidFill>
                  <a:schemeClr val="accent1"/>
                </a:solidFill>
              </a:rPr>
              <a:t>U</a:t>
            </a:r>
            <a:r>
              <a:rPr lang="fi-FI" sz="1800" dirty="0" smtClean="0">
                <a:solidFill>
                  <a:schemeClr val="accent1"/>
                </a:solidFill>
              </a:rPr>
              <a:t>lkomaalaiselle </a:t>
            </a:r>
            <a:r>
              <a:rPr lang="fi-FI" sz="1800" dirty="0">
                <a:solidFill>
                  <a:schemeClr val="accent1"/>
                </a:solidFill>
              </a:rPr>
              <a:t>yritykselle </a:t>
            </a:r>
            <a:r>
              <a:rPr lang="fi-FI" sz="1800" dirty="0"/>
              <a:t>tai </a:t>
            </a:r>
            <a:r>
              <a:rPr lang="fi-FI" sz="1800" dirty="0">
                <a:solidFill>
                  <a:schemeClr val="accent1"/>
                </a:solidFill>
              </a:rPr>
              <a:t>tuotteen maahantuojalle </a:t>
            </a:r>
            <a:r>
              <a:rPr lang="fi-FI" sz="1800" dirty="0"/>
              <a:t>jos tuote valmistetaan Tulliliiton rajojen ulkopuolella</a:t>
            </a:r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b="1" dirty="0" smtClean="0"/>
              <a:t>Kussakin </a:t>
            </a:r>
            <a:r>
              <a:rPr lang="fi-FI" sz="1800" b="1" dirty="0"/>
              <a:t>Tulliliiton jäsenmaan asianmukaisessa virastossa </a:t>
            </a:r>
            <a:r>
              <a:rPr lang="fi-FI" sz="1800" b="1" dirty="0" smtClean="0"/>
              <a:t>hoidetaan:</a:t>
            </a:r>
          </a:p>
          <a:p>
            <a:r>
              <a:rPr lang="fi-FI" sz="1800" dirty="0" smtClean="0"/>
              <a:t>valvonta </a:t>
            </a:r>
            <a:r>
              <a:rPr lang="fi-FI" sz="1800" dirty="0"/>
              <a:t>ja </a:t>
            </a:r>
            <a:endParaRPr lang="fi-FI" sz="1800" dirty="0" smtClean="0"/>
          </a:p>
          <a:p>
            <a:r>
              <a:rPr lang="fi-FI" sz="1800" dirty="0" smtClean="0"/>
              <a:t>myönnetään todistukset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b="1" dirty="0" smtClean="0"/>
              <a:t>Venäjällä </a:t>
            </a:r>
            <a:r>
              <a:rPr lang="fi-FI" sz="1800" b="1" dirty="0"/>
              <a:t>”Kuluttajaoikeudensuojan sekä ihmisten hyvinvoinnin valvonnan Federatiivinen </a:t>
            </a:r>
            <a:r>
              <a:rPr lang="fi-FI" sz="1800" b="1" dirty="0" smtClean="0"/>
              <a:t>virasto” </a:t>
            </a:r>
            <a:r>
              <a:rPr lang="fi-FI" sz="1800" b="1" dirty="0"/>
              <a:t>(</a:t>
            </a:r>
            <a:r>
              <a:rPr lang="fi-FI" sz="1800" b="1" dirty="0" err="1"/>
              <a:t>Rospotrebnadzor</a:t>
            </a:r>
            <a:r>
              <a:rPr lang="fi-FI" sz="1800" b="1" dirty="0"/>
              <a:t>).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85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21488" cy="1512168"/>
          </a:xfrm>
        </p:spPr>
        <p:txBody>
          <a:bodyPr>
            <a:normAutofit fontScale="90000"/>
          </a:bodyPr>
          <a:lstStyle/>
          <a:p>
            <a:r>
              <a:rPr lang="fi-FI" sz="2200" b="1" dirty="0" smtClean="0">
                <a:solidFill>
                  <a:schemeClr val="tx2"/>
                </a:solidFill>
              </a:rPr>
              <a:t>2.2 Yhtenäiset </a:t>
            </a:r>
            <a:r>
              <a:rPr lang="fi-FI" sz="2200" b="1" dirty="0">
                <a:solidFill>
                  <a:schemeClr val="tx2"/>
                </a:solidFill>
              </a:rPr>
              <a:t>hygienianormit ja </a:t>
            </a:r>
            <a:r>
              <a:rPr lang="fi-FI" sz="2200" b="1" dirty="0" smtClean="0">
                <a:solidFill>
                  <a:schemeClr val="tx2"/>
                </a:solidFill>
              </a:rPr>
              <a:t>–vaatimukset </a:t>
            </a:r>
            <a:r>
              <a:rPr lang="fi-FI" sz="2200" b="1" dirty="0">
                <a:solidFill>
                  <a:schemeClr val="tx2"/>
                </a:solidFill>
              </a:rPr>
              <a:t>7</a:t>
            </a:r>
            <a:r>
              <a:rPr lang="fi-FI" sz="2200" b="1" dirty="0" smtClean="0">
                <a:solidFill>
                  <a:schemeClr val="tx2"/>
                </a:solidFill>
              </a:rPr>
              <a:t>(9)</a:t>
            </a:r>
            <a:r>
              <a:rPr lang="fi-FI" sz="2200" dirty="0">
                <a:solidFill>
                  <a:schemeClr val="tx2"/>
                </a:solidFill>
              </a:rPr>
              <a:t/>
            </a:r>
            <a:br>
              <a:rPr lang="fi-FI" sz="2200" dirty="0">
                <a:solidFill>
                  <a:schemeClr val="tx2"/>
                </a:solidFill>
              </a:rPr>
            </a:br>
            <a:r>
              <a:rPr lang="fi-FI" b="1" dirty="0">
                <a:solidFill>
                  <a:schemeClr val="tx2"/>
                </a:solidFill>
              </a:rPr>
              <a:t>Luettelo tuotteista, joille </a:t>
            </a:r>
            <a:r>
              <a:rPr lang="fi-FI" b="1" dirty="0">
                <a:solidFill>
                  <a:schemeClr val="accent1"/>
                </a:solidFill>
              </a:rPr>
              <a:t>ei tarvitse </a:t>
            </a:r>
            <a:r>
              <a:rPr lang="fi-FI" b="1" dirty="0">
                <a:solidFill>
                  <a:schemeClr val="tx2"/>
                </a:solidFill>
              </a:rPr>
              <a:t>hankkia Valtion Rekisteröintitodistusta, vaikka tuote + tullikoodi ovat mainittu Osan II-luettelossa </a:t>
            </a:r>
            <a:r>
              <a:rPr lang="fi-FI" b="1" dirty="0" smtClean="0">
                <a:solidFill>
                  <a:schemeClr val="tx2"/>
                </a:solidFill>
              </a:rPr>
              <a:t> </a:t>
            </a:r>
            <a:r>
              <a:rPr lang="fi-FI" sz="2200" dirty="0"/>
              <a:t/>
            </a:r>
            <a:br>
              <a:rPr lang="fi-FI" sz="220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fi-FI" sz="1900" b="1" dirty="0" smtClean="0"/>
              <a:t>Osa esimerkkeinä ovat: </a:t>
            </a:r>
          </a:p>
          <a:p>
            <a:r>
              <a:rPr lang="fi-FI" sz="1900" dirty="0" smtClean="0"/>
              <a:t>testaukseen </a:t>
            </a:r>
            <a:r>
              <a:rPr lang="fi-FI" sz="1900" dirty="0"/>
              <a:t>menevät näytteet, käytetyt tuotteet, mainos- ja näyttelytuotteet, </a:t>
            </a:r>
          </a:p>
          <a:p>
            <a:pPr lvl="0"/>
            <a:endParaRPr lang="fi-FI" sz="1900" dirty="0" smtClean="0"/>
          </a:p>
          <a:p>
            <a:pPr lvl="0"/>
            <a:r>
              <a:rPr lang="fi-FI" sz="1900" dirty="0" smtClean="0"/>
              <a:t>laboratoriotarvikkeet </a:t>
            </a:r>
            <a:r>
              <a:rPr lang="fi-FI" sz="1900" dirty="0"/>
              <a:t>lukuun ottamatta radioaktiivisia tai infektioita sisältäviä tarvikkeita, </a:t>
            </a:r>
          </a:p>
          <a:p>
            <a:pPr lvl="0"/>
            <a:endParaRPr lang="fi-FI" sz="1900" dirty="0" smtClean="0"/>
          </a:p>
          <a:p>
            <a:pPr lvl="0"/>
            <a:r>
              <a:rPr lang="fi-FI" sz="1900" dirty="0" smtClean="0"/>
              <a:t>autojen</a:t>
            </a:r>
            <a:r>
              <a:rPr lang="fi-FI" sz="1900" dirty="0"/>
              <a:t>, IT-laitteiden, teollisuus- ja kodinkoneiden varaosia (lukuun ottamatta radioaktiivisia varaosia)</a:t>
            </a:r>
          </a:p>
          <a:p>
            <a:endParaRPr lang="fi-FI" sz="1900" dirty="0" smtClean="0"/>
          </a:p>
          <a:p>
            <a:r>
              <a:rPr lang="fi-FI" sz="1900" dirty="0" smtClean="0"/>
              <a:t>Tullissa </a:t>
            </a:r>
            <a:r>
              <a:rPr lang="fi-FI" sz="1900" dirty="0"/>
              <a:t>vientiasiakirjoihin laitetaan leima ”Maahantuonti sallittu”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6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152127"/>
          </a:xfrm>
        </p:spPr>
        <p:txBody>
          <a:bodyPr/>
          <a:lstStyle/>
          <a:p>
            <a:r>
              <a:rPr lang="fi-FI" b="1" dirty="0">
                <a:solidFill>
                  <a:schemeClr val="tx2"/>
                </a:solidFill>
              </a:rPr>
              <a:t>1. Markinvest Oy, perustettu 1985 ja </a:t>
            </a:r>
            <a:br>
              <a:rPr lang="fi-FI" b="1" dirty="0">
                <a:solidFill>
                  <a:schemeClr val="tx2"/>
                </a:solidFill>
              </a:rPr>
            </a:br>
            <a:r>
              <a:rPr lang="fi-FI" b="1" dirty="0">
                <a:solidFill>
                  <a:schemeClr val="tx2"/>
                </a:solidFill>
              </a:rPr>
              <a:t>ZAO </a:t>
            </a:r>
            <a:r>
              <a:rPr lang="fi-FI" b="1" dirty="0" err="1">
                <a:solidFill>
                  <a:schemeClr val="tx2"/>
                </a:solidFill>
              </a:rPr>
              <a:t>MarkInvest</a:t>
            </a:r>
            <a:r>
              <a:rPr lang="fi-FI" b="1" dirty="0">
                <a:solidFill>
                  <a:schemeClr val="tx2"/>
                </a:solidFill>
              </a:rPr>
              <a:t> </a:t>
            </a:r>
            <a:r>
              <a:rPr lang="fi-FI" b="1" dirty="0" err="1">
                <a:solidFill>
                  <a:schemeClr val="tx2"/>
                </a:solidFill>
              </a:rPr>
              <a:t>SPb</a:t>
            </a:r>
            <a:r>
              <a:rPr lang="fi-FI" b="1" dirty="0">
                <a:solidFill>
                  <a:schemeClr val="tx2"/>
                </a:solidFill>
              </a:rPr>
              <a:t> 1994 Pietarissa 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 fontScale="47500" lnSpcReduction="20000"/>
          </a:bodyPr>
          <a:lstStyle/>
          <a:p>
            <a:r>
              <a:rPr lang="fi-FI" sz="3300" b="1" dirty="0">
                <a:solidFill>
                  <a:schemeClr val="tx1"/>
                </a:solidFill>
              </a:rPr>
              <a:t>Asiantuntemus</a:t>
            </a:r>
            <a:r>
              <a:rPr lang="fi-FI" sz="33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fi-FI" sz="3300" dirty="0">
                <a:solidFill>
                  <a:schemeClr val="tx1"/>
                </a:solidFill>
              </a:rPr>
              <a:t>1. Markkinointi, markkinatutkimus ja etabloituminen</a:t>
            </a:r>
          </a:p>
          <a:p>
            <a:endParaRPr lang="fi-FI" sz="3300" dirty="0">
              <a:solidFill>
                <a:schemeClr val="tx1"/>
              </a:solidFill>
            </a:endParaRPr>
          </a:p>
          <a:p>
            <a:r>
              <a:rPr lang="fi-FI" sz="3300" dirty="0">
                <a:solidFill>
                  <a:schemeClr val="tx1"/>
                </a:solidFill>
              </a:rPr>
              <a:t>2. Sertifiointi ja tullaus: - kansallinen ja Tulliliitto</a:t>
            </a:r>
          </a:p>
          <a:p>
            <a:endParaRPr lang="fi-FI" sz="3300" dirty="0">
              <a:solidFill>
                <a:schemeClr val="tx1"/>
              </a:solidFill>
            </a:endParaRPr>
          </a:p>
          <a:p>
            <a:r>
              <a:rPr lang="fi-FI" sz="3300" dirty="0">
                <a:solidFill>
                  <a:schemeClr val="tx1"/>
                </a:solidFill>
              </a:rPr>
              <a:t>3. Ideasta markkinoille </a:t>
            </a:r>
            <a:r>
              <a:rPr lang="fi-FI" sz="3300" dirty="0" smtClean="0">
                <a:solidFill>
                  <a:schemeClr val="tx1"/>
                </a:solidFill>
              </a:rPr>
              <a:t>– </a:t>
            </a:r>
            <a:r>
              <a:rPr lang="fi-FI" sz="3300" dirty="0" smtClean="0">
                <a:solidFill>
                  <a:schemeClr val="tx1"/>
                </a:solidFill>
              </a:rPr>
              <a:t>strategiat</a:t>
            </a:r>
            <a:r>
              <a:rPr lang="fi-FI" sz="3300" dirty="0" smtClean="0">
                <a:solidFill>
                  <a:schemeClr val="tx1"/>
                </a:solidFill>
              </a:rPr>
              <a:t>, konsultointi</a:t>
            </a:r>
            <a:endParaRPr lang="fi-FI" sz="3300" dirty="0">
              <a:solidFill>
                <a:schemeClr val="tx1"/>
              </a:solidFill>
            </a:endParaRPr>
          </a:p>
          <a:p>
            <a:endParaRPr lang="fi-FI" sz="3300" dirty="0">
              <a:solidFill>
                <a:schemeClr val="tx1"/>
              </a:solidFill>
            </a:endParaRPr>
          </a:p>
          <a:p>
            <a:r>
              <a:rPr lang="fi-FI" sz="3300" dirty="0">
                <a:solidFill>
                  <a:schemeClr val="tx1"/>
                </a:solidFill>
              </a:rPr>
              <a:t>3. Internetmarkkinointi: - </a:t>
            </a:r>
            <a:r>
              <a:rPr lang="fi-FI" sz="3300" dirty="0" smtClean="0">
                <a:solidFill>
                  <a:schemeClr val="tx1"/>
                </a:solidFill>
              </a:rPr>
              <a:t>Venäjällä</a:t>
            </a:r>
            <a:endParaRPr lang="fi-FI" sz="3300" dirty="0">
              <a:solidFill>
                <a:schemeClr val="tx1"/>
              </a:solidFill>
            </a:endParaRPr>
          </a:p>
          <a:p>
            <a:endParaRPr lang="fi-FI" sz="3300" dirty="0">
              <a:solidFill>
                <a:schemeClr val="tx1"/>
              </a:solidFill>
            </a:endParaRPr>
          </a:p>
          <a:p>
            <a:r>
              <a:rPr lang="fi-FI" sz="3300" dirty="0">
                <a:solidFill>
                  <a:schemeClr val="tx1"/>
                </a:solidFill>
              </a:rPr>
              <a:t>4. Verkkokauppaprosessit: - </a:t>
            </a:r>
            <a:r>
              <a:rPr lang="fi-FI" sz="3300" dirty="0" smtClean="0">
                <a:solidFill>
                  <a:schemeClr val="tx1"/>
                </a:solidFill>
              </a:rPr>
              <a:t>Venäjällä</a:t>
            </a:r>
          </a:p>
          <a:p>
            <a:endParaRPr lang="fi-FI" sz="3300" dirty="0" smtClean="0">
              <a:solidFill>
                <a:schemeClr val="tx1"/>
              </a:solidFill>
            </a:endParaRPr>
          </a:p>
          <a:p>
            <a:r>
              <a:rPr lang="fi-FI" sz="3300" b="1" dirty="0" smtClean="0">
                <a:solidFill>
                  <a:schemeClr val="tx1"/>
                </a:solidFill>
              </a:rPr>
              <a:t>Kohdealueet:</a:t>
            </a:r>
          </a:p>
          <a:p>
            <a:r>
              <a:rPr lang="fi-FI" sz="3300" dirty="0" smtClean="0">
                <a:solidFill>
                  <a:schemeClr val="tx1"/>
                </a:solidFill>
              </a:rPr>
              <a:t>Kotimaa, Venäjä, Valko-Venäjä, Kazakstan</a:t>
            </a:r>
          </a:p>
          <a:p>
            <a:endParaRPr lang="fi-FI" dirty="0"/>
          </a:p>
          <a:p>
            <a:r>
              <a:rPr lang="fi-FI" dirty="0" smtClean="0"/>
              <a:t> 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95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200" b="1" dirty="0" smtClean="0">
                <a:solidFill>
                  <a:schemeClr val="tx2"/>
                </a:solidFill>
              </a:rPr>
              <a:t>2.2 Yhtenäiset </a:t>
            </a:r>
            <a:r>
              <a:rPr lang="fi-FI" sz="2200" b="1" dirty="0">
                <a:solidFill>
                  <a:schemeClr val="tx2"/>
                </a:solidFill>
              </a:rPr>
              <a:t>hygienianormit ja </a:t>
            </a:r>
            <a:r>
              <a:rPr lang="fi-FI" sz="2200" b="1" dirty="0" smtClean="0">
                <a:solidFill>
                  <a:schemeClr val="tx2"/>
                </a:solidFill>
              </a:rPr>
              <a:t>–vaatimukset 8(9)</a:t>
            </a:r>
            <a:r>
              <a:rPr lang="fi-FI" sz="2200" dirty="0">
                <a:solidFill>
                  <a:schemeClr val="tx2"/>
                </a:solidFill>
              </a:rPr>
              <a:t/>
            </a:r>
            <a:br>
              <a:rPr lang="fi-FI" sz="2200" dirty="0">
                <a:solidFill>
                  <a:schemeClr val="tx2"/>
                </a:solidFill>
              </a:rPr>
            </a:br>
            <a:r>
              <a:rPr lang="fi-FI" sz="2200" b="1" dirty="0" err="1">
                <a:solidFill>
                  <a:schemeClr val="tx2"/>
                </a:solidFill>
              </a:rPr>
              <a:t>Sanitaaris-epidemiologinen</a:t>
            </a:r>
            <a:r>
              <a:rPr lang="fi-FI" sz="2200" b="1" dirty="0">
                <a:solidFill>
                  <a:schemeClr val="tx2"/>
                </a:solidFill>
              </a:rPr>
              <a:t> valvonta, </a:t>
            </a:r>
            <a:r>
              <a:rPr lang="fi-FI" sz="2200" b="1" dirty="0" smtClean="0">
                <a:solidFill>
                  <a:schemeClr val="tx2"/>
                </a:solidFill>
              </a:rPr>
              <a:t/>
            </a:r>
            <a:br>
              <a:rPr lang="fi-FI" sz="2200" b="1" dirty="0" smtClean="0">
                <a:solidFill>
                  <a:schemeClr val="tx2"/>
                </a:solidFill>
              </a:rPr>
            </a:br>
            <a:r>
              <a:rPr lang="fi-FI" sz="2200" b="1" dirty="0" smtClean="0">
                <a:solidFill>
                  <a:schemeClr val="tx2"/>
                </a:solidFill>
              </a:rPr>
              <a:t>EKSPERTTILAUSUNTO 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>
            <a:normAutofit fontScale="92500" lnSpcReduction="20000"/>
          </a:bodyPr>
          <a:lstStyle/>
          <a:p>
            <a:r>
              <a:rPr lang="fi-FI" sz="1800" b="1" dirty="0"/>
              <a:t>Eksperttilausunt</a:t>
            </a:r>
            <a:r>
              <a:rPr lang="fi-FI" sz="1800" dirty="0"/>
              <a:t>o on mahdollista </a:t>
            </a:r>
            <a:r>
              <a:rPr lang="fi-FI" sz="1800" dirty="0" smtClean="0"/>
              <a:t>saada </a:t>
            </a:r>
            <a:r>
              <a:rPr lang="fi-FI" sz="1800" dirty="0"/>
              <a:t>hygienian viranomaiselta</a:t>
            </a:r>
            <a:r>
              <a:rPr lang="fi-FI" sz="1800" dirty="0" smtClean="0"/>
              <a:t>  </a:t>
            </a:r>
            <a:r>
              <a:rPr lang="fi-FI" sz="1800" dirty="0"/>
              <a:t>s</a:t>
            </a:r>
            <a:r>
              <a:rPr lang="fi-FI" sz="1800" dirty="0" smtClean="0"/>
              <a:t>illoin, kun tuotteelle </a:t>
            </a:r>
            <a:r>
              <a:rPr lang="fi-FI" sz="1800" dirty="0" smtClean="0">
                <a:solidFill>
                  <a:schemeClr val="tx2"/>
                </a:solidFill>
              </a:rPr>
              <a:t>ei tarvitse hakea </a:t>
            </a:r>
            <a:r>
              <a:rPr lang="fi-FI" sz="1600" dirty="0" smtClean="0">
                <a:solidFill>
                  <a:schemeClr val="tx2"/>
                </a:solidFill>
              </a:rPr>
              <a:t>Valtion </a:t>
            </a:r>
            <a:r>
              <a:rPr lang="fi-FI" sz="1600" dirty="0" smtClean="0">
                <a:solidFill>
                  <a:schemeClr val="tx2"/>
                </a:solidFill>
              </a:rPr>
              <a:t>Rekisteröintitodistusta</a:t>
            </a:r>
            <a:r>
              <a:rPr lang="fi-FI" sz="1800" dirty="0" smtClean="0">
                <a:solidFill>
                  <a:schemeClr val="tx2"/>
                </a:solidFill>
              </a:rPr>
              <a:t> </a:t>
            </a:r>
            <a:endParaRPr lang="fi-FI" sz="18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fi-FI" sz="1800" dirty="0" smtClean="0"/>
              <a:t>Tämä </a:t>
            </a:r>
            <a:r>
              <a:rPr lang="fi-FI" sz="1800" dirty="0"/>
              <a:t>vahvistaa, että tuote on valmistettu yhtenäisten hygienianormien </a:t>
            </a:r>
            <a:r>
              <a:rPr lang="fi-FI" sz="1800" dirty="0" smtClean="0"/>
              <a:t>mukaisesti</a:t>
            </a:r>
            <a:endParaRPr lang="fi-FI" sz="1800" dirty="0"/>
          </a:p>
          <a:p>
            <a:pPr>
              <a:lnSpc>
                <a:spcPct val="150000"/>
              </a:lnSpc>
            </a:pPr>
            <a:r>
              <a:rPr lang="fi-FI" sz="1800" dirty="0"/>
              <a:t>Lausunto on </a:t>
            </a:r>
            <a:r>
              <a:rPr lang="fi-FI" sz="1800" dirty="0" smtClean="0"/>
              <a:t>vapaaehtoinen</a:t>
            </a:r>
            <a:endParaRPr lang="fi-FI" sz="1800" dirty="0"/>
          </a:p>
          <a:p>
            <a:pPr>
              <a:lnSpc>
                <a:spcPct val="150000"/>
              </a:lnSpc>
            </a:pPr>
            <a:r>
              <a:rPr lang="fi-FI" sz="1800" dirty="0"/>
              <a:t>Eksperttilausuntoa kysytään mm. rakennusmateriaaleille ja elintarviketeollisuuden </a:t>
            </a:r>
            <a:r>
              <a:rPr lang="fi-FI" sz="1800" dirty="0" smtClean="0"/>
              <a:t>koneille</a:t>
            </a:r>
            <a:endParaRPr lang="fi-FI" sz="1800" dirty="0"/>
          </a:p>
          <a:p>
            <a:pPr>
              <a:lnSpc>
                <a:spcPct val="150000"/>
              </a:lnSpc>
            </a:pPr>
            <a:r>
              <a:rPr lang="fi-FI" sz="1800" dirty="0"/>
              <a:t>Eksperttilausunnon myöntää </a:t>
            </a:r>
            <a:r>
              <a:rPr lang="fi-FI" sz="1800" dirty="0" err="1" smtClean="0"/>
              <a:t>Rospotrebnadzor</a:t>
            </a:r>
            <a:endParaRPr lang="fi-FI" sz="1800" dirty="0"/>
          </a:p>
          <a:p>
            <a:pPr>
              <a:lnSpc>
                <a:spcPct val="150000"/>
              </a:lnSpc>
            </a:pPr>
            <a:r>
              <a:rPr lang="fi-FI" sz="1800" dirty="0"/>
              <a:t>Lausunto on </a:t>
            </a:r>
            <a:r>
              <a:rPr lang="fi-FI" sz="1800" dirty="0" smtClean="0"/>
              <a:t>tuoteryhmäkohtainen</a:t>
            </a:r>
            <a:endParaRPr lang="fi-FI" sz="1800" dirty="0"/>
          </a:p>
          <a:p>
            <a:pPr>
              <a:lnSpc>
                <a:spcPct val="150000"/>
              </a:lnSpc>
            </a:pPr>
            <a:r>
              <a:rPr lang="fi-FI" sz="1800" dirty="0"/>
              <a:t>Lausunto voidaan antaa asiapapereiden tai testausten </a:t>
            </a:r>
            <a:r>
              <a:rPr lang="fi-FI" sz="1800" dirty="0" smtClean="0"/>
              <a:t>perusteella</a:t>
            </a:r>
            <a:endParaRPr lang="fi-FI" sz="1800" dirty="0"/>
          </a:p>
          <a:p>
            <a:pPr>
              <a:lnSpc>
                <a:spcPct val="150000"/>
              </a:lnSpc>
            </a:pPr>
            <a:r>
              <a:rPr lang="fi-FI" sz="1800" dirty="0" smtClean="0"/>
              <a:t>Hakuprosessissa </a:t>
            </a:r>
            <a:r>
              <a:rPr lang="fi-FI" sz="1800" dirty="0"/>
              <a:t>tarvitaan samat asiapaperit kuin Valtion </a:t>
            </a:r>
            <a:r>
              <a:rPr lang="fi-FI" sz="1800" dirty="0" smtClean="0"/>
              <a:t>Rekisteröinnissä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2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200" b="1" dirty="0" smtClean="0">
                <a:solidFill>
                  <a:schemeClr val="tx2"/>
                </a:solidFill>
              </a:rPr>
              <a:t>2.2 Yhtenäiset </a:t>
            </a:r>
            <a:r>
              <a:rPr lang="fi-FI" sz="2200" b="1" dirty="0">
                <a:solidFill>
                  <a:schemeClr val="tx2"/>
                </a:solidFill>
              </a:rPr>
              <a:t>hygienianormit ja </a:t>
            </a:r>
            <a:r>
              <a:rPr lang="fi-FI" sz="2200" b="1" dirty="0" smtClean="0">
                <a:solidFill>
                  <a:schemeClr val="tx2"/>
                </a:solidFill>
              </a:rPr>
              <a:t>–vaatimukset 9(9)</a:t>
            </a:r>
            <a:r>
              <a:rPr lang="fi-FI" sz="2200" dirty="0" smtClean="0">
                <a:solidFill>
                  <a:schemeClr val="tx2"/>
                </a:solidFill>
              </a:rPr>
              <a:t/>
            </a:r>
            <a:br>
              <a:rPr lang="fi-FI" sz="2200" dirty="0" smtClean="0">
                <a:solidFill>
                  <a:schemeClr val="tx2"/>
                </a:solidFill>
              </a:rPr>
            </a:br>
            <a:r>
              <a:rPr lang="fi-FI" b="1" dirty="0" err="1" smtClean="0">
                <a:solidFill>
                  <a:schemeClr val="tx2"/>
                </a:solidFill>
              </a:rPr>
              <a:t>Sanitaaris-epidemiologinen</a:t>
            </a:r>
            <a:r>
              <a:rPr lang="fi-FI" b="1" dirty="0" smtClean="0">
                <a:solidFill>
                  <a:schemeClr val="tx2"/>
                </a:solidFill>
              </a:rPr>
              <a:t> </a:t>
            </a:r>
            <a:r>
              <a:rPr lang="fi-FI" b="1" dirty="0">
                <a:solidFill>
                  <a:schemeClr val="tx2"/>
                </a:solidFill>
              </a:rPr>
              <a:t>valvonta, </a:t>
            </a:r>
            <a:r>
              <a:rPr lang="fi-FI" b="1" dirty="0" smtClean="0">
                <a:solidFill>
                  <a:schemeClr val="tx2"/>
                </a:solidFill>
              </a:rPr>
              <a:t/>
            </a:r>
            <a:br>
              <a:rPr lang="fi-FI" b="1" dirty="0" smtClean="0">
                <a:solidFill>
                  <a:schemeClr val="tx2"/>
                </a:solidFill>
              </a:rPr>
            </a:br>
            <a:r>
              <a:rPr lang="fi-FI" b="1" dirty="0" smtClean="0">
                <a:solidFill>
                  <a:schemeClr val="tx2"/>
                </a:solidFill>
              </a:rPr>
              <a:t>Valtion Rekisteröinnin ja Eksperttilausunnon </a:t>
            </a:r>
            <a:r>
              <a:rPr lang="fi-FI" b="1" dirty="0">
                <a:solidFill>
                  <a:schemeClr val="tx2"/>
                </a:solidFill>
              </a:rPr>
              <a:t>hakeminen 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900" b="1" dirty="0"/>
              <a:t>Tarvittavat </a:t>
            </a:r>
            <a:r>
              <a:rPr lang="fi-FI" sz="1900" b="1" dirty="0" smtClean="0"/>
              <a:t>pääasiakirjat Valtion Rekisteröinnin ja Eksperttilausunnon  hakemiseen: Hinta n. </a:t>
            </a:r>
            <a:r>
              <a:rPr lang="fi-FI" sz="1900" b="1" dirty="0" smtClean="0"/>
              <a:t>---- € </a:t>
            </a:r>
            <a:r>
              <a:rPr lang="fi-FI" sz="1900" b="1" dirty="0" smtClean="0"/>
              <a:t>, toimitusaika n. 1 kk</a:t>
            </a:r>
            <a:endParaRPr lang="fi-FI" sz="1900" dirty="0"/>
          </a:p>
          <a:p>
            <a:r>
              <a:rPr lang="fi-FI" sz="1900" b="1" dirty="0">
                <a:solidFill>
                  <a:schemeClr val="accent2"/>
                </a:solidFill>
              </a:rPr>
              <a:t>hakemus</a:t>
            </a:r>
          </a:p>
          <a:p>
            <a:r>
              <a:rPr lang="fi-FI" sz="1900" b="1" dirty="0">
                <a:solidFill>
                  <a:schemeClr val="accent2"/>
                </a:solidFill>
              </a:rPr>
              <a:t>tekninen kuvaus, raaka-aineet, koostumus jne.</a:t>
            </a:r>
          </a:p>
          <a:p>
            <a:r>
              <a:rPr lang="fi-FI" sz="1900" b="1" dirty="0">
                <a:solidFill>
                  <a:schemeClr val="accent2"/>
                </a:solidFill>
              </a:rPr>
              <a:t>tekniset normit ja ohjeet</a:t>
            </a:r>
          </a:p>
          <a:p>
            <a:r>
              <a:rPr lang="fi-FI" sz="1900" b="1" dirty="0">
                <a:solidFill>
                  <a:schemeClr val="accent2"/>
                </a:solidFill>
              </a:rPr>
              <a:t>vaatimustenmukaisuustodistus</a:t>
            </a:r>
          </a:p>
          <a:p>
            <a:r>
              <a:rPr lang="fi-FI" sz="1900" b="1" dirty="0">
                <a:solidFill>
                  <a:schemeClr val="accent2"/>
                </a:solidFill>
              </a:rPr>
              <a:t>olemassa olevat sertifikaatit ja todistukset</a:t>
            </a:r>
          </a:p>
          <a:p>
            <a:r>
              <a:rPr lang="fi-FI" sz="1900" b="1" dirty="0">
                <a:solidFill>
                  <a:schemeClr val="accent2"/>
                </a:solidFill>
              </a:rPr>
              <a:t>valmistajan kirje tuotteiden laadusta ja turvallisuudesta</a:t>
            </a:r>
          </a:p>
          <a:p>
            <a:r>
              <a:rPr lang="fi-FI" sz="1900" b="1" dirty="0" smtClean="0">
                <a:solidFill>
                  <a:schemeClr val="accent2"/>
                </a:solidFill>
              </a:rPr>
              <a:t>testausten </a:t>
            </a:r>
            <a:r>
              <a:rPr lang="fi-FI" sz="1900" b="1" dirty="0">
                <a:solidFill>
                  <a:schemeClr val="accent2"/>
                </a:solidFill>
              </a:rPr>
              <a:t>pöytäkirjat (jokainen Rekisteröintitodistuksessa mainittu tuote on testattava)</a:t>
            </a:r>
          </a:p>
          <a:p>
            <a:r>
              <a:rPr lang="fi-FI" sz="1900" b="1" dirty="0">
                <a:solidFill>
                  <a:schemeClr val="accent2"/>
                </a:solidFill>
              </a:rPr>
              <a:t>venäjänkielisten </a:t>
            </a:r>
            <a:r>
              <a:rPr lang="fi-FI" sz="1900" b="1" dirty="0" smtClean="0">
                <a:solidFill>
                  <a:schemeClr val="accent2"/>
                </a:solidFill>
              </a:rPr>
              <a:t>etikettien/arvokilpien </a:t>
            </a:r>
            <a:r>
              <a:rPr lang="fi-FI" sz="1900" b="1" dirty="0">
                <a:solidFill>
                  <a:schemeClr val="accent2"/>
                </a:solidFill>
              </a:rPr>
              <a:t>valokuvat tai niiden luonnokset</a:t>
            </a:r>
          </a:p>
          <a:p>
            <a:r>
              <a:rPr lang="fi-FI" sz="1900" b="1" dirty="0">
                <a:solidFill>
                  <a:schemeClr val="accent2"/>
                </a:solidFill>
              </a:rPr>
              <a:t>käyttöohjeet ja säilytysohjeet (riippuen tuotteesta)</a:t>
            </a:r>
          </a:p>
          <a:p>
            <a:pPr marL="0" indent="0">
              <a:buNone/>
            </a:pPr>
            <a:r>
              <a:rPr lang="fi-FI" sz="1900" b="1" dirty="0">
                <a:solidFill>
                  <a:schemeClr val="accent2"/>
                </a:solidFill>
              </a:rPr>
              <a:t>K</a:t>
            </a:r>
            <a:r>
              <a:rPr lang="fi-FI" sz="1900" b="1" dirty="0" smtClean="0">
                <a:solidFill>
                  <a:schemeClr val="accent2"/>
                </a:solidFill>
              </a:rPr>
              <a:t>aikkien </a:t>
            </a:r>
            <a:r>
              <a:rPr lang="fi-FI" sz="1900" b="1" dirty="0">
                <a:solidFill>
                  <a:schemeClr val="accent2"/>
                </a:solidFill>
              </a:rPr>
              <a:t>asiakirjojen mukana pitää olla venäjänkieliset </a:t>
            </a:r>
            <a:r>
              <a:rPr lang="fi-FI" sz="1900" b="1" dirty="0" smtClean="0">
                <a:solidFill>
                  <a:schemeClr val="accent2"/>
                </a:solidFill>
              </a:rPr>
              <a:t>käännökset.</a:t>
            </a:r>
            <a:endParaRPr lang="fi-FI" sz="1900" b="1" dirty="0">
              <a:solidFill>
                <a:schemeClr val="accent2"/>
              </a:solidFill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6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21488" cy="1143000"/>
          </a:xfrm>
        </p:spPr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tx2"/>
                </a:solidFill>
              </a:rPr>
              <a:t>2.3 Tulliliiton </a:t>
            </a:r>
            <a:r>
              <a:rPr lang="fi-FI" sz="2000" b="1" dirty="0">
                <a:solidFill>
                  <a:schemeClr val="tx2"/>
                </a:solidFill>
              </a:rPr>
              <a:t>Tekniset </a:t>
            </a:r>
            <a:r>
              <a:rPr lang="fi-FI" sz="2000" b="1" dirty="0" smtClean="0">
                <a:solidFill>
                  <a:schemeClr val="tx2"/>
                </a:solidFill>
              </a:rPr>
              <a:t>Määräykset </a:t>
            </a:r>
            <a:r>
              <a:rPr lang="fi-FI" sz="2000" b="1" dirty="0">
                <a:solidFill>
                  <a:schemeClr val="tx2"/>
                </a:solidFill>
              </a:rPr>
              <a:t>ja niiden tuomat</a:t>
            </a:r>
            <a:br>
              <a:rPr lang="fi-FI" sz="2000" b="1" dirty="0">
                <a:solidFill>
                  <a:schemeClr val="tx2"/>
                </a:solidFill>
              </a:rPr>
            </a:br>
            <a:r>
              <a:rPr lang="fi-FI" sz="2000" b="1" dirty="0">
                <a:solidFill>
                  <a:schemeClr val="tx2"/>
                </a:solidFill>
              </a:rPr>
              <a:t> </a:t>
            </a:r>
            <a:r>
              <a:rPr lang="fi-FI" sz="2000" b="1" dirty="0" smtClean="0">
                <a:solidFill>
                  <a:schemeClr val="tx2"/>
                </a:solidFill>
              </a:rPr>
              <a:t>muutokset sertifiointiin</a:t>
            </a:r>
            <a:r>
              <a:rPr lang="fi-FI" b="1" dirty="0">
                <a:solidFill>
                  <a:schemeClr val="tx2"/>
                </a:solidFill>
              </a:rPr>
              <a:t> </a:t>
            </a:r>
            <a:r>
              <a:rPr lang="fi-FI" b="1" dirty="0" smtClean="0">
                <a:solidFill>
                  <a:schemeClr val="tx2"/>
                </a:solidFill>
              </a:rPr>
              <a:t>1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b="1" dirty="0" smtClean="0">
                <a:solidFill>
                  <a:schemeClr val="tx2"/>
                </a:solidFill>
              </a:rPr>
              <a:t>(8)</a:t>
            </a:r>
            <a:endParaRPr lang="fi-FI" sz="2000" b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896543"/>
          </a:xfrm>
        </p:spPr>
        <p:txBody>
          <a:bodyPr>
            <a:normAutofit/>
          </a:bodyPr>
          <a:lstStyle/>
          <a:p>
            <a:pPr marL="182563" indent="171450">
              <a:buNone/>
            </a:pPr>
            <a:r>
              <a:rPr lang="fi-FI" sz="1800" dirty="0" smtClean="0"/>
              <a:t>Tulliliiton </a:t>
            </a:r>
            <a:r>
              <a:rPr lang="fi-FI" sz="1800" dirty="0"/>
              <a:t>Vastaavuussertifikaatti ja Vastaavuusvakuutus (Deklaraatio</a:t>
            </a:r>
            <a:r>
              <a:rPr lang="fi-FI" sz="1800" dirty="0" smtClean="0"/>
              <a:t>)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Henkka\AppData\Local\Temp\tullausku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9"/>
            <a:ext cx="7560840" cy="460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tx2"/>
                </a:solidFill>
              </a:rPr>
              <a:t>2.3 Tulliliiton Tekniset Määräykset (</a:t>
            </a:r>
            <a:r>
              <a:rPr lang="fi-FI" sz="2000" b="1" dirty="0" err="1" smtClean="0">
                <a:solidFill>
                  <a:schemeClr val="tx2"/>
                </a:solidFill>
              </a:rPr>
              <a:t>Reglamentit</a:t>
            </a:r>
            <a:r>
              <a:rPr lang="fi-FI" sz="2000" b="1" dirty="0" smtClean="0">
                <a:solidFill>
                  <a:schemeClr val="tx2"/>
                </a:solidFill>
              </a:rPr>
              <a:t>) 2 (8)</a:t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sz="2000" dirty="0" smtClean="0">
                <a:solidFill>
                  <a:schemeClr val="tx2"/>
                </a:solidFill>
              </a:rPr>
              <a:t>Yleinen Teknisen Määräyksen </a:t>
            </a:r>
            <a:r>
              <a:rPr lang="fi-FI" sz="2000" dirty="0">
                <a:solidFill>
                  <a:schemeClr val="tx2"/>
                </a:solidFill>
              </a:rPr>
              <a:t>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800" b="1" dirty="0" smtClean="0"/>
          </a:p>
          <a:p>
            <a:pPr marL="0" indent="0">
              <a:buNone/>
            </a:pPr>
            <a:r>
              <a:rPr lang="fi-FI" sz="1800" b="1" dirty="0" smtClean="0"/>
              <a:t>Tekninen Määräys (</a:t>
            </a:r>
            <a:r>
              <a:rPr lang="fi-FI" sz="1800" b="1" dirty="0" err="1" smtClean="0"/>
              <a:t>Reglamentti</a:t>
            </a:r>
            <a:r>
              <a:rPr lang="fi-FI" sz="1800" b="1" dirty="0" smtClean="0"/>
              <a:t>) käsittelee:</a:t>
            </a:r>
          </a:p>
          <a:p>
            <a:pPr marL="0" indent="0">
              <a:buNone/>
            </a:pPr>
            <a:r>
              <a:rPr lang="fi-FI" sz="1800" dirty="0" smtClean="0"/>
              <a:t>A) Yleiset </a:t>
            </a:r>
            <a:r>
              <a:rPr lang="fi-FI" sz="1800" dirty="0"/>
              <a:t>vaatimukset tuotteen turvallisuudesta ja </a:t>
            </a:r>
            <a:r>
              <a:rPr lang="fi-FI" sz="1800" dirty="0" smtClean="0"/>
              <a:t>laadusta</a:t>
            </a:r>
          </a:p>
          <a:p>
            <a:pPr marL="0" indent="0">
              <a:buNone/>
            </a:pPr>
            <a:r>
              <a:rPr lang="fi-FI" sz="1800" dirty="0" smtClean="0"/>
              <a:t>B) Määrittele </a:t>
            </a:r>
            <a:r>
              <a:rPr lang="fi-FI" sz="1800" dirty="0"/>
              <a:t>sertifiointimenetelmät (kaavat) ja yleiset siihen liittyvät </a:t>
            </a:r>
            <a:r>
              <a:rPr lang="fi-FI" sz="1800" dirty="0" smtClean="0"/>
              <a:t>      kysymykset</a:t>
            </a: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Tekniseen </a:t>
            </a:r>
            <a:r>
              <a:rPr lang="fi-FI" sz="1800" dirty="0" err="1" smtClean="0"/>
              <a:t>Reglamenttiin</a:t>
            </a:r>
            <a:r>
              <a:rPr lang="fi-FI" sz="1800" dirty="0" smtClean="0"/>
              <a:t> </a:t>
            </a:r>
            <a:r>
              <a:rPr lang="fi-FI" sz="1800" dirty="0"/>
              <a:t>kuuluvien standardien luettelossa on </a:t>
            </a:r>
            <a:r>
              <a:rPr lang="fi-FI" sz="1800" dirty="0" smtClean="0"/>
              <a:t>kaksi tasoa: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 smtClean="0"/>
              <a:t>Ensin </a:t>
            </a:r>
            <a:r>
              <a:rPr lang="fi-FI" sz="1800" dirty="0"/>
              <a:t>käsitellään yleiset tekniset turvallisuuskysymykset ja työturvallisuuskysymykset </a:t>
            </a:r>
            <a:r>
              <a:rPr lang="fi-FI" sz="1800" dirty="0" smtClean="0"/>
              <a:t>monipuolisesti (valaistus</a:t>
            </a:r>
            <a:r>
              <a:rPr lang="fi-FI" sz="1800" dirty="0"/>
              <a:t>, suojat, melu, ilma jne.)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 smtClean="0"/>
              <a:t>Toiseksi </a:t>
            </a:r>
            <a:r>
              <a:rPr lang="fi-FI" sz="1800" dirty="0"/>
              <a:t>ko. tuoteryhmälle kuuluvat standardit, esim. kaapeleita tai kuljettimia käsittelevät standardit.</a:t>
            </a:r>
          </a:p>
          <a:p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tx2"/>
                </a:solidFill>
              </a:rPr>
              <a:t>2.3 Tulliliiton </a:t>
            </a:r>
            <a:r>
              <a:rPr lang="fi-FI" sz="2000" b="1" dirty="0">
                <a:solidFill>
                  <a:schemeClr val="tx2"/>
                </a:solidFill>
              </a:rPr>
              <a:t>Tekniset Määräykset (</a:t>
            </a:r>
            <a:r>
              <a:rPr lang="fi-FI" sz="2000" b="1" dirty="0" err="1" smtClean="0">
                <a:solidFill>
                  <a:schemeClr val="tx2"/>
                </a:solidFill>
              </a:rPr>
              <a:t>Reglamentit</a:t>
            </a:r>
            <a:r>
              <a:rPr lang="fi-FI" sz="2000" b="1" dirty="0" smtClean="0">
                <a:solidFill>
                  <a:schemeClr val="tx2"/>
                </a:solidFill>
              </a:rPr>
              <a:t>) 3 (8)</a:t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sz="2000" b="1" dirty="0" smtClean="0">
                <a:solidFill>
                  <a:schemeClr val="tx2"/>
                </a:solidFill>
              </a:rPr>
              <a:t>Tulliliiton </a:t>
            </a:r>
            <a:r>
              <a:rPr lang="fi-FI" sz="2000" b="1" dirty="0">
                <a:solidFill>
                  <a:schemeClr val="tx2"/>
                </a:solidFill>
              </a:rPr>
              <a:t>Sertifikaatti ja </a:t>
            </a:r>
            <a:r>
              <a:rPr lang="fi-FI" sz="2000" b="1" dirty="0" smtClean="0">
                <a:solidFill>
                  <a:schemeClr val="tx2"/>
                </a:solidFill>
              </a:rPr>
              <a:t>Deklaraatio </a:t>
            </a:r>
            <a:endParaRPr lang="fi-FI" sz="2000" b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i-FI" sz="2300" dirty="0" smtClean="0"/>
          </a:p>
          <a:p>
            <a:r>
              <a:rPr lang="fi-FI" sz="2300" dirty="0" smtClean="0"/>
              <a:t>7.4.2011 </a:t>
            </a:r>
            <a:r>
              <a:rPr lang="fi-FI" sz="2300" dirty="0"/>
              <a:t>astui voimaan lista tuotteista, joille on haettava Tulliliiton Sertifikaatti tai </a:t>
            </a:r>
            <a:r>
              <a:rPr lang="fi-FI" sz="2300" dirty="0" smtClean="0"/>
              <a:t>Deklaraatio. Tuotteet </a:t>
            </a:r>
            <a:r>
              <a:rPr lang="fi-FI" sz="2300" dirty="0"/>
              <a:t>on lueteltu tullikoodien mukaan. </a:t>
            </a:r>
            <a:endParaRPr lang="fi-FI" sz="2300" dirty="0" smtClean="0"/>
          </a:p>
          <a:p>
            <a:endParaRPr lang="fi-FI" sz="2300" dirty="0" smtClean="0">
              <a:solidFill>
                <a:schemeClr val="tx2"/>
              </a:solidFill>
            </a:endParaRPr>
          </a:p>
          <a:p>
            <a:r>
              <a:rPr lang="fi-FI" sz="2300" dirty="0" smtClean="0">
                <a:solidFill>
                  <a:schemeClr val="tx2"/>
                </a:solidFill>
              </a:rPr>
              <a:t>Tulliliitossa </a:t>
            </a:r>
            <a:r>
              <a:rPr lang="fi-FI" sz="2300" dirty="0">
                <a:solidFill>
                  <a:schemeClr val="tx2"/>
                </a:solidFill>
              </a:rPr>
              <a:t>pakollisesti sertifioitavia ovat mm</a:t>
            </a:r>
            <a:r>
              <a:rPr lang="fi-FI" sz="2300" dirty="0" smtClean="0">
                <a:solidFill>
                  <a:schemeClr val="tx2"/>
                </a:solidFill>
              </a:rPr>
              <a:t>.:</a:t>
            </a:r>
            <a:endParaRPr lang="fi-FI" sz="230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fi-FI" sz="2300" dirty="0" smtClean="0">
                <a:solidFill>
                  <a:schemeClr val="tx2"/>
                </a:solidFill>
              </a:rPr>
              <a:t>koneet </a:t>
            </a:r>
            <a:r>
              <a:rPr lang="fi-FI" sz="2300" dirty="0">
                <a:solidFill>
                  <a:schemeClr val="tx2"/>
                </a:solidFill>
              </a:rPr>
              <a:t>ja laitteet </a:t>
            </a:r>
          </a:p>
          <a:p>
            <a:pPr lvl="3">
              <a:buFont typeface="Wingdings" pitchFamily="2" charset="2"/>
              <a:buChar char="ü"/>
            </a:pPr>
            <a:r>
              <a:rPr lang="fi-FI" sz="2300" dirty="0" smtClean="0">
                <a:solidFill>
                  <a:schemeClr val="tx2"/>
                </a:solidFill>
              </a:rPr>
              <a:t>pienjännitelaitteet, korkeajännitelaitteet </a:t>
            </a:r>
            <a:endParaRPr lang="fi-FI" sz="230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fi-FI" sz="2300" dirty="0" smtClean="0">
                <a:solidFill>
                  <a:schemeClr val="tx2"/>
                </a:solidFill>
              </a:rPr>
              <a:t>tekstiilit 	</a:t>
            </a:r>
            <a:endParaRPr lang="fi-FI" sz="230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fi-FI" sz="2300" dirty="0" smtClean="0">
                <a:solidFill>
                  <a:schemeClr val="tx2"/>
                </a:solidFill>
              </a:rPr>
              <a:t>jalkineet </a:t>
            </a:r>
            <a:endParaRPr lang="fi-FI" sz="230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fi-FI" sz="2300" dirty="0" smtClean="0">
                <a:solidFill>
                  <a:schemeClr val="tx2"/>
                </a:solidFill>
              </a:rPr>
              <a:t>lasten </a:t>
            </a:r>
            <a:r>
              <a:rPr lang="fi-FI" sz="2300" dirty="0">
                <a:solidFill>
                  <a:schemeClr val="tx2"/>
                </a:solidFill>
              </a:rPr>
              <a:t>tuotteet  </a:t>
            </a:r>
          </a:p>
          <a:p>
            <a:pPr lvl="3">
              <a:buFont typeface="Wingdings" pitchFamily="2" charset="2"/>
              <a:buChar char="ü"/>
              <a:tabLst>
                <a:tab pos="87313" algn="l"/>
              </a:tabLst>
            </a:pPr>
            <a:r>
              <a:rPr lang="fi-FI" sz="2300" dirty="0" smtClean="0">
                <a:solidFill>
                  <a:schemeClr val="tx2"/>
                </a:solidFill>
              </a:rPr>
              <a:t>kemialliset </a:t>
            </a:r>
            <a:r>
              <a:rPr lang="fi-FI" sz="2300" dirty="0">
                <a:solidFill>
                  <a:schemeClr val="tx2"/>
                </a:solidFill>
              </a:rPr>
              <a:t>tuotteet </a:t>
            </a:r>
          </a:p>
          <a:p>
            <a:pPr lvl="3">
              <a:buFont typeface="Wingdings" pitchFamily="2" charset="2"/>
              <a:buChar char="ü"/>
            </a:pPr>
            <a:r>
              <a:rPr lang="fi-FI" sz="2300" dirty="0" smtClean="0">
                <a:solidFill>
                  <a:schemeClr val="tx2"/>
                </a:solidFill>
              </a:rPr>
              <a:t>kosmetiikka  </a:t>
            </a:r>
            <a:endParaRPr lang="fi-FI" sz="230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fi-FI" sz="2300" dirty="0" smtClean="0">
                <a:solidFill>
                  <a:schemeClr val="tx2"/>
                </a:solidFill>
              </a:rPr>
              <a:t>kalusteet </a:t>
            </a:r>
            <a:endParaRPr lang="fi-FI" sz="230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fi-FI" sz="2300" dirty="0" smtClean="0">
                <a:solidFill>
                  <a:schemeClr val="tx2"/>
                </a:solidFill>
              </a:rPr>
              <a:t>rakennusmateriaalit </a:t>
            </a:r>
            <a:endParaRPr lang="fi-FI" sz="230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fi-FI" sz="2300" dirty="0" smtClean="0">
                <a:solidFill>
                  <a:schemeClr val="tx2"/>
                </a:solidFill>
              </a:rPr>
              <a:t>pyöräajoneuvot </a:t>
            </a:r>
            <a:endParaRPr lang="fi-FI" sz="230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fi-FI" sz="2300" dirty="0" smtClean="0">
                <a:solidFill>
                  <a:schemeClr val="tx2"/>
                </a:solidFill>
              </a:rPr>
              <a:t>elintarvikkeet</a:t>
            </a:r>
            <a:r>
              <a:rPr lang="fi-FI" sz="2300" dirty="0">
                <a:solidFill>
                  <a:schemeClr val="tx2"/>
                </a:solidFill>
              </a:rPr>
              <a:t>, pakkaukset </a:t>
            </a:r>
            <a:r>
              <a:rPr lang="fi-FI" sz="2300" dirty="0" smtClean="0">
                <a:solidFill>
                  <a:schemeClr val="tx2"/>
                </a:solidFill>
              </a:rPr>
              <a:t>,jne.</a:t>
            </a:r>
          </a:p>
          <a:p>
            <a:pPr lvl="1">
              <a:buFont typeface="Wingdings" pitchFamily="2" charset="2"/>
              <a:buChar char="ü"/>
            </a:pPr>
            <a:endParaRPr lang="fi-FI" sz="2100" dirty="0"/>
          </a:p>
          <a:p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09" y="4262462"/>
            <a:ext cx="6826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uva 8" descr="http://www.gost-r.fi/pics/sert-tulliliitto_pieni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8" y="3212976"/>
            <a:ext cx="1082129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0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 smtClean="0">
                <a:solidFill>
                  <a:schemeClr val="tx2"/>
                </a:solidFill>
              </a:rPr>
              <a:t>2.3 Tulliliiton </a:t>
            </a:r>
            <a:r>
              <a:rPr lang="fi-FI" sz="2000" b="1" dirty="0">
                <a:solidFill>
                  <a:schemeClr val="tx2"/>
                </a:solidFill>
              </a:rPr>
              <a:t>Tekniset Määräykset (</a:t>
            </a:r>
            <a:r>
              <a:rPr lang="fi-FI" sz="2000" b="1" dirty="0" err="1" smtClean="0">
                <a:solidFill>
                  <a:schemeClr val="tx2"/>
                </a:solidFill>
              </a:rPr>
              <a:t>Reglamentit</a:t>
            </a:r>
            <a:r>
              <a:rPr lang="fi-FI" sz="2000" b="1" dirty="0" smtClean="0">
                <a:solidFill>
                  <a:schemeClr val="tx2"/>
                </a:solidFill>
              </a:rPr>
              <a:t>)</a:t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sz="2000" b="1" dirty="0" smtClean="0">
                <a:solidFill>
                  <a:schemeClr val="tx2"/>
                </a:solidFill>
              </a:rPr>
              <a:t>Tulliliiton </a:t>
            </a:r>
            <a:r>
              <a:rPr lang="fi-FI" sz="2000" b="1" dirty="0">
                <a:solidFill>
                  <a:schemeClr val="tx2"/>
                </a:solidFill>
              </a:rPr>
              <a:t>Sertifikaatti ja Deklaraatio </a:t>
            </a:r>
            <a:r>
              <a:rPr lang="fi-FI" sz="2000" b="1" dirty="0" smtClean="0">
                <a:solidFill>
                  <a:schemeClr val="tx2"/>
                </a:solidFill>
              </a:rPr>
              <a:t>4 (8)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endParaRPr lang="fi-FI" sz="1800" dirty="0" smtClean="0"/>
          </a:p>
          <a:p>
            <a:r>
              <a:rPr lang="fi-FI" sz="1800" dirty="0" smtClean="0"/>
              <a:t>Sertifikaattien ja Deklaraatioiden </a:t>
            </a:r>
            <a:r>
              <a:rPr lang="fi-FI" sz="1800" dirty="0"/>
              <a:t>luettelossa ovat myös standardit ja normit, joihin vaatimuksiin tuotteen pitää </a:t>
            </a:r>
            <a:r>
              <a:rPr lang="fi-FI" sz="1800" dirty="0" smtClean="0"/>
              <a:t>vastata </a:t>
            </a:r>
          </a:p>
          <a:p>
            <a:endParaRPr lang="fi-FI" sz="1800" dirty="0" smtClean="0"/>
          </a:p>
          <a:p>
            <a:r>
              <a:rPr lang="fi-FI" sz="1800" dirty="0" smtClean="0"/>
              <a:t>Kun </a:t>
            </a:r>
            <a:r>
              <a:rPr lang="fi-FI" sz="1800" dirty="0"/>
              <a:t>tuotetta koskeva Tekninen Määräys astuu voimaan, tuote poistetaan </a:t>
            </a:r>
            <a:r>
              <a:rPr lang="fi-FI" sz="1800" dirty="0" smtClean="0"/>
              <a:t>Yhtenäisluettelosta </a:t>
            </a:r>
            <a:r>
              <a:rPr lang="fi-FI" sz="1800" dirty="0"/>
              <a:t>ja sertifioidaan ko. Teknisen Määräyksen </a:t>
            </a:r>
            <a:r>
              <a:rPr lang="fi-FI" sz="1800" dirty="0" smtClean="0"/>
              <a:t>mukaisesti</a:t>
            </a:r>
          </a:p>
          <a:p>
            <a:endParaRPr lang="fi-FI" sz="1800" dirty="0" smtClean="0"/>
          </a:p>
          <a:p>
            <a:r>
              <a:rPr lang="fi-FI" sz="1800" dirty="0" smtClean="0"/>
              <a:t>Ennen Teknisten </a:t>
            </a:r>
            <a:r>
              <a:rPr lang="fi-FI" sz="1800" dirty="0"/>
              <a:t>Määräyksien voimaan astumista </a:t>
            </a:r>
            <a:r>
              <a:rPr lang="fi-FI" sz="1800" dirty="0" smtClean="0"/>
              <a:t>annetut       Kansalliset sertifikaatit </a:t>
            </a:r>
            <a:r>
              <a:rPr lang="fi-FI" sz="1800" dirty="0"/>
              <a:t>ovat voimassa niiden </a:t>
            </a:r>
            <a:r>
              <a:rPr lang="fi-FI" sz="1800" dirty="0" smtClean="0"/>
              <a:t>voimassaoloajan loppuun     saakka </a:t>
            </a:r>
          </a:p>
          <a:p>
            <a:endParaRPr lang="fi-FI" sz="1800" dirty="0" smtClean="0"/>
          </a:p>
          <a:p>
            <a:r>
              <a:rPr lang="fi-FI" sz="1800" dirty="0" smtClean="0"/>
              <a:t>Kannattaa </a:t>
            </a:r>
            <a:r>
              <a:rPr lang="fi-FI" sz="1800" dirty="0"/>
              <a:t>varmistaa konkreettiset </a:t>
            </a:r>
            <a:r>
              <a:rPr lang="fi-FI" sz="1800" dirty="0" smtClean="0"/>
              <a:t>voimassaolosäännöt </a:t>
            </a:r>
            <a:r>
              <a:rPr lang="fi-FI" sz="1800" dirty="0"/>
              <a:t>ja siirtymäajat ko. Teknisestä Määräyksestä. </a:t>
            </a:r>
          </a:p>
          <a:p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87" y="5295176"/>
            <a:ext cx="6826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uva 7" descr="http://www.gost-r.fi/pics/sert-tulliliitto_pieni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27273"/>
            <a:ext cx="1218400" cy="684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89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tx2"/>
                </a:solidFill>
              </a:rPr>
              <a:t>2.3Tulliliiton </a:t>
            </a:r>
            <a:r>
              <a:rPr lang="fi-FI" sz="2000" b="1" dirty="0">
                <a:solidFill>
                  <a:schemeClr val="tx2"/>
                </a:solidFill>
              </a:rPr>
              <a:t>Tekniset Määräykset (</a:t>
            </a:r>
            <a:r>
              <a:rPr lang="fi-FI" sz="2000" b="1" dirty="0" err="1" smtClean="0">
                <a:solidFill>
                  <a:schemeClr val="tx2"/>
                </a:solidFill>
              </a:rPr>
              <a:t>Reglamentit</a:t>
            </a:r>
            <a:r>
              <a:rPr lang="fi-FI" sz="2000" b="1" dirty="0" smtClean="0">
                <a:solidFill>
                  <a:schemeClr val="tx2"/>
                </a:solidFill>
              </a:rPr>
              <a:t>) 6 (8)</a:t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sz="2000" b="1" dirty="0" smtClean="0">
                <a:solidFill>
                  <a:schemeClr val="tx2"/>
                </a:solidFill>
              </a:rPr>
              <a:t>Voimassa olevat </a:t>
            </a:r>
            <a:r>
              <a:rPr lang="fi-FI" sz="2000" b="1" dirty="0">
                <a:solidFill>
                  <a:schemeClr val="tx2"/>
                </a:solidFill>
              </a:rPr>
              <a:t>Tekniset Määräykset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900" b="1" dirty="0"/>
              <a:t>Tällä hetkellä on hyväksytty ja voimassa olevat Tekniset Määräykset </a:t>
            </a:r>
            <a:r>
              <a:rPr lang="fi-FI" sz="1900" dirty="0"/>
              <a:t>(suluissa eurooppalaiset analogit): </a:t>
            </a:r>
          </a:p>
          <a:p>
            <a:r>
              <a:rPr lang="fi-FI" sz="1900" dirty="0" smtClean="0"/>
              <a:t>Pyroteknisten </a:t>
            </a:r>
            <a:r>
              <a:rPr lang="fi-FI" sz="1900" dirty="0"/>
              <a:t>tuotteiden </a:t>
            </a:r>
            <a:r>
              <a:rPr lang="fi-FI" sz="1900" dirty="0" smtClean="0"/>
              <a:t>turvallisuudesta, astui </a:t>
            </a:r>
            <a:r>
              <a:rPr lang="fi-FI" sz="1900" dirty="0"/>
              <a:t>voimaan 15.2.2012 </a:t>
            </a:r>
          </a:p>
          <a:p>
            <a:r>
              <a:rPr lang="fi-FI" sz="1900" dirty="0" smtClean="0"/>
              <a:t>Henkilösuojavarusteiden </a:t>
            </a:r>
            <a:r>
              <a:rPr lang="fi-FI" sz="1900" dirty="0"/>
              <a:t>turvallisuudesta (ISO standardit </a:t>
            </a:r>
            <a:r>
              <a:rPr lang="fi-FI" sz="1900" dirty="0" smtClean="0"/>
              <a:t>ja testausmenetelmät</a:t>
            </a:r>
            <a:r>
              <a:rPr lang="fi-FI" sz="1900" dirty="0"/>
              <a:t>) </a:t>
            </a:r>
            <a:endParaRPr lang="fi-FI" sz="1900" dirty="0" smtClean="0"/>
          </a:p>
          <a:p>
            <a:pPr marL="0" indent="0">
              <a:buNone/>
            </a:pPr>
            <a:r>
              <a:rPr lang="fi-FI" sz="1900" dirty="0" smtClean="0"/>
              <a:t>	Astui </a:t>
            </a:r>
            <a:r>
              <a:rPr lang="fi-FI" sz="1900" dirty="0"/>
              <a:t>voimaan 1.6.2012 </a:t>
            </a:r>
          </a:p>
          <a:p>
            <a:r>
              <a:rPr lang="fi-FI" sz="1900" dirty="0" smtClean="0"/>
              <a:t>Pakkauksen </a:t>
            </a:r>
            <a:r>
              <a:rPr lang="fi-FI" sz="1900" dirty="0"/>
              <a:t>turvallisuudesta (94/62/EC, (EY) No. 1935/2004) </a:t>
            </a:r>
          </a:p>
          <a:p>
            <a:r>
              <a:rPr lang="fi-FI" sz="1900" dirty="0" smtClean="0"/>
              <a:t>Lapsille </a:t>
            </a:r>
            <a:r>
              <a:rPr lang="fi-FI" sz="1900" dirty="0"/>
              <a:t>ja nuorille tarkoitettujen tuotteiden turvallisuudesta (ISO standardit) </a:t>
            </a:r>
          </a:p>
          <a:p>
            <a:r>
              <a:rPr lang="fi-FI" sz="1900" dirty="0" smtClean="0"/>
              <a:t>Lelujen </a:t>
            </a:r>
            <a:r>
              <a:rPr lang="fi-FI" sz="1900" dirty="0"/>
              <a:t>turvallisuudesta (88/378/EEC, 2009/48/EC) </a:t>
            </a:r>
          </a:p>
          <a:p>
            <a:r>
              <a:rPr lang="fi-FI" sz="1900" dirty="0" smtClean="0"/>
              <a:t>Kosmetiikkatuotteiden </a:t>
            </a:r>
            <a:r>
              <a:rPr lang="fi-FI" sz="1900" dirty="0"/>
              <a:t>turvallisuudesta (76/768/EC, (EY) No. 1223/2009; ISO standardit) </a:t>
            </a:r>
          </a:p>
          <a:p>
            <a:r>
              <a:rPr lang="fi-FI" sz="1900" dirty="0" smtClean="0"/>
              <a:t>Kevyen </a:t>
            </a:r>
            <a:r>
              <a:rPr lang="fi-FI" sz="1900" dirty="0"/>
              <a:t>teollisuuden tuotteiden turvallisuudesta </a:t>
            </a:r>
          </a:p>
          <a:p>
            <a:r>
              <a:rPr lang="fi-FI" sz="1900" dirty="0"/>
              <a:t>(</a:t>
            </a:r>
            <a:r>
              <a:rPr lang="fi-FI" sz="1900" dirty="0" err="1"/>
              <a:t>Öko-Tex</a:t>
            </a:r>
            <a:r>
              <a:rPr lang="fi-FI" sz="1900" dirty="0"/>
              <a:t> </a:t>
            </a:r>
            <a:r>
              <a:rPr lang="fi-FI" sz="1900" dirty="0" smtClean="0"/>
              <a:t>standardi</a:t>
            </a:r>
            <a:r>
              <a:rPr lang="fi-FI" sz="1900" dirty="0"/>
              <a:t>, mm. ISO -testausmenetelmät ja huoltomerkinnät) </a:t>
            </a:r>
            <a:endParaRPr lang="fi-FI" sz="1900" dirty="0" smtClean="0"/>
          </a:p>
          <a:p>
            <a:pPr marL="0" indent="0">
              <a:buNone/>
            </a:pPr>
            <a:r>
              <a:rPr lang="fi-FI" sz="1900" dirty="0" smtClean="0"/>
              <a:t>	Astui </a:t>
            </a:r>
            <a:r>
              <a:rPr lang="fi-FI" sz="1900" dirty="0"/>
              <a:t>voimaan 1.7.2012 </a:t>
            </a:r>
            <a:endParaRPr lang="fi-FI" sz="1900" dirty="0" smtClean="0"/>
          </a:p>
          <a:p>
            <a:r>
              <a:rPr lang="fi-FI" sz="1900" dirty="0" smtClean="0"/>
              <a:t>Polttoaineiden </a:t>
            </a:r>
            <a:r>
              <a:rPr lang="fi-FI" sz="1900" dirty="0"/>
              <a:t>turvallisuudesta (ISO standardit) </a:t>
            </a:r>
            <a:endParaRPr lang="fi-FI" sz="1900" dirty="0" smtClean="0"/>
          </a:p>
          <a:p>
            <a:pPr marL="0" indent="0">
              <a:buNone/>
            </a:pPr>
            <a:r>
              <a:rPr lang="fi-FI" sz="1900" dirty="0" smtClean="0"/>
              <a:t>	Astui </a:t>
            </a:r>
            <a:r>
              <a:rPr lang="fi-FI" sz="1900" dirty="0"/>
              <a:t>voimaan 31.12.2012</a:t>
            </a:r>
          </a:p>
          <a:p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tx2"/>
                </a:solidFill>
              </a:rPr>
              <a:t>2.3 Tulliliiton </a:t>
            </a:r>
            <a:r>
              <a:rPr lang="fi-FI" sz="2000" b="1" dirty="0">
                <a:solidFill>
                  <a:schemeClr val="tx2"/>
                </a:solidFill>
              </a:rPr>
              <a:t>Tekniset Määräykset (</a:t>
            </a:r>
            <a:r>
              <a:rPr lang="fi-FI" sz="2000" b="1" dirty="0" err="1" smtClean="0">
                <a:solidFill>
                  <a:schemeClr val="tx2"/>
                </a:solidFill>
              </a:rPr>
              <a:t>Reglamentit</a:t>
            </a:r>
            <a:r>
              <a:rPr lang="fi-FI" sz="2000" b="1" dirty="0" smtClean="0">
                <a:solidFill>
                  <a:schemeClr val="tx2"/>
                </a:solidFill>
              </a:rPr>
              <a:t>) 6(8)</a:t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b="1" dirty="0" smtClean="0">
                <a:solidFill>
                  <a:schemeClr val="tx2"/>
                </a:solidFill>
              </a:rPr>
              <a:t>15.2.2013  ja 18.4.2013 voimaan tulleet </a:t>
            </a:r>
            <a:r>
              <a:rPr lang="fi-FI" sz="2000" b="1" dirty="0" smtClean="0">
                <a:solidFill>
                  <a:schemeClr val="tx2"/>
                </a:solidFill>
              </a:rPr>
              <a:t> Tekniset </a:t>
            </a:r>
            <a:r>
              <a:rPr lang="fi-FI" sz="2000" b="1" dirty="0">
                <a:solidFill>
                  <a:schemeClr val="tx2"/>
                </a:solidFill>
              </a:rPr>
              <a:t>Määräykset: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1800" b="1" dirty="0" smtClean="0"/>
          </a:p>
          <a:p>
            <a:pPr marL="0" indent="0">
              <a:buNone/>
            </a:pPr>
            <a:r>
              <a:rPr lang="fi-FI" sz="1800" dirty="0" smtClean="0"/>
              <a:t>15.2.2013 voimaan tulleet tekniset määräykset (suluissa eurooppalaiset analogit):</a:t>
            </a:r>
          </a:p>
          <a:p>
            <a:r>
              <a:rPr lang="fi-FI" sz="1800" dirty="0" smtClean="0"/>
              <a:t>Koneiden </a:t>
            </a:r>
            <a:r>
              <a:rPr lang="fi-FI" sz="1800" dirty="0"/>
              <a:t>ja laitteiden turvallisuudesta (98/37 EC, 2006/42/EC, 94/9EC, 73/23 EEC) </a:t>
            </a:r>
          </a:p>
          <a:p>
            <a:r>
              <a:rPr lang="fi-FI" sz="1800" dirty="0" smtClean="0"/>
              <a:t>Räjähdysvaarallisissa </a:t>
            </a:r>
            <a:r>
              <a:rPr lang="fi-FI" sz="1800" dirty="0"/>
              <a:t>olosuhteissa toimivien laitteiden turvallisuudesta </a:t>
            </a:r>
          </a:p>
          <a:p>
            <a:r>
              <a:rPr lang="fi-FI" sz="1800" dirty="0"/>
              <a:t>(ATEX, </a:t>
            </a:r>
            <a:r>
              <a:rPr lang="fi-FI" sz="1800" dirty="0" err="1"/>
              <a:t>IECEx</a:t>
            </a:r>
            <a:r>
              <a:rPr lang="fi-FI" sz="1800" dirty="0"/>
              <a:t>, 94/9 EC) </a:t>
            </a:r>
          </a:p>
          <a:p>
            <a:r>
              <a:rPr lang="fi-FI" sz="1800" dirty="0" smtClean="0"/>
              <a:t>Pienjännitelaitteiden </a:t>
            </a:r>
            <a:r>
              <a:rPr lang="fi-FI" sz="1800" dirty="0"/>
              <a:t>turvallisuudesta (2006/95/EC, 73/23/EEC, EN, IEN) </a:t>
            </a:r>
          </a:p>
          <a:p>
            <a:r>
              <a:rPr lang="fi-FI" sz="1800" dirty="0" smtClean="0"/>
              <a:t>Kaasumaista </a:t>
            </a:r>
            <a:r>
              <a:rPr lang="fi-FI" sz="1800" dirty="0"/>
              <a:t>polttoainetta käyttävien laitteiden turvallisuudesta (2009/142/EC, ISO -standardit)  </a:t>
            </a:r>
          </a:p>
          <a:p>
            <a:r>
              <a:rPr lang="fi-FI" sz="1800" dirty="0" smtClean="0"/>
              <a:t>Laitteiden </a:t>
            </a:r>
            <a:r>
              <a:rPr lang="fi-FI" sz="1800" dirty="0"/>
              <a:t>sähkömagneettinen yhteensopivuus (2004/108/EC, EN, IEC) </a:t>
            </a:r>
            <a:endParaRPr lang="fi-FI" sz="1800" dirty="0" smtClean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Astui </a:t>
            </a:r>
            <a:r>
              <a:rPr lang="fi-FI" sz="1800" dirty="0"/>
              <a:t>voimaan 18.4.2013 </a:t>
            </a:r>
          </a:p>
          <a:p>
            <a:r>
              <a:rPr lang="fi-FI" sz="1800" dirty="0" smtClean="0"/>
              <a:t>Hissien </a:t>
            </a:r>
            <a:r>
              <a:rPr lang="fi-FI" sz="1800" dirty="0"/>
              <a:t>turvallisuus (95/16 EC), 	</a:t>
            </a:r>
          </a:p>
          <a:p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tx2"/>
                </a:solidFill>
              </a:rPr>
              <a:t>2.3 Tulliliiton </a:t>
            </a:r>
            <a:r>
              <a:rPr lang="fi-FI" sz="2000" b="1" dirty="0">
                <a:solidFill>
                  <a:schemeClr val="tx2"/>
                </a:solidFill>
              </a:rPr>
              <a:t>Tekniset Määräykset (</a:t>
            </a:r>
            <a:r>
              <a:rPr lang="fi-FI" sz="2000" b="1" dirty="0" err="1" smtClean="0">
                <a:solidFill>
                  <a:schemeClr val="tx2"/>
                </a:solidFill>
              </a:rPr>
              <a:t>Reglamentit</a:t>
            </a:r>
            <a:r>
              <a:rPr lang="fi-FI" sz="2000" b="1" dirty="0" smtClean="0">
                <a:solidFill>
                  <a:schemeClr val="tx2"/>
                </a:solidFill>
              </a:rPr>
              <a:t>)</a:t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sz="2000" b="1" dirty="0" smtClean="0">
                <a:solidFill>
                  <a:schemeClr val="tx2"/>
                </a:solidFill>
              </a:rPr>
              <a:t>Muut 2013 ja myöhemmin </a:t>
            </a:r>
            <a:r>
              <a:rPr lang="fi-FI" sz="2000" b="1" dirty="0">
                <a:solidFill>
                  <a:schemeClr val="tx2"/>
                </a:solidFill>
              </a:rPr>
              <a:t>voimaan tulevat Tekniset </a:t>
            </a:r>
            <a:r>
              <a:rPr lang="fi-FI" sz="2000" b="1" dirty="0" smtClean="0">
                <a:solidFill>
                  <a:schemeClr val="tx2"/>
                </a:solidFill>
              </a:rPr>
              <a:t>Määräykset </a:t>
            </a:r>
            <a:r>
              <a:rPr lang="fi-FI" b="1" dirty="0">
                <a:solidFill>
                  <a:schemeClr val="tx2"/>
                </a:solidFill>
              </a:rPr>
              <a:t>7</a:t>
            </a:r>
            <a:r>
              <a:rPr lang="fi-FI" sz="2000" b="1" dirty="0" smtClean="0">
                <a:solidFill>
                  <a:schemeClr val="tx2"/>
                </a:solidFill>
              </a:rPr>
              <a:t> (8)</a:t>
            </a:r>
            <a:endParaRPr lang="fi-FI" sz="2000" b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900" b="1" dirty="0" smtClean="0"/>
              <a:t>Muut 2013 ja 2014-2015 voimaan tulevat Tekniset määräykset  </a:t>
            </a:r>
            <a:r>
              <a:rPr lang="fi-FI" sz="1900" b="1" dirty="0"/>
              <a:t>( suluissa niiden eurooppalaiset analogit):</a:t>
            </a:r>
          </a:p>
          <a:p>
            <a:pPr marL="174625" indent="-174625">
              <a:lnSpc>
                <a:spcPct val="110000"/>
              </a:lnSpc>
              <a:buNone/>
            </a:pPr>
            <a:endParaRPr lang="fi-FI" sz="1900" b="1" dirty="0" smtClean="0"/>
          </a:p>
          <a:p>
            <a:pPr marL="174625" indent="-174625">
              <a:lnSpc>
                <a:spcPct val="110000"/>
              </a:lnSpc>
              <a:buNone/>
            </a:pPr>
            <a:r>
              <a:rPr lang="fi-FI" sz="1900" b="1" dirty="0" smtClean="0"/>
              <a:t>Seuraavat </a:t>
            </a:r>
            <a:r>
              <a:rPr lang="fi-FI" sz="1900" b="1" dirty="0" smtClean="0"/>
              <a:t>astuivat </a:t>
            </a:r>
            <a:r>
              <a:rPr lang="fi-FI" sz="1900" b="1" dirty="0"/>
              <a:t>voimaan 1.7.2013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900" dirty="0" smtClean="0"/>
              <a:t>    Erikoiselintarvikkeiden</a:t>
            </a:r>
            <a:r>
              <a:rPr lang="fi-FI" sz="1900" dirty="0"/>
              <a:t>, mm. ruokavalion, lääke- ja </a:t>
            </a:r>
            <a:r>
              <a:rPr lang="fi-FI" sz="1900" dirty="0" smtClean="0"/>
              <a:t>  profylaksinravitsemuksen </a:t>
            </a:r>
            <a:r>
              <a:rPr lang="fi-FI" sz="1900" dirty="0"/>
              <a:t>turvallisuudesta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900" dirty="0" smtClean="0"/>
              <a:t>• Ravintolisän</a:t>
            </a:r>
            <a:r>
              <a:rPr lang="fi-FI" sz="1900" dirty="0"/>
              <a:t>, aromiaineiden ja </a:t>
            </a:r>
            <a:r>
              <a:rPr lang="fi-FI" sz="1900" dirty="0" smtClean="0"/>
              <a:t>teknologia apuvälineiden turvallisuusvaatimukset</a:t>
            </a:r>
            <a:endParaRPr lang="fi-FI" sz="1900" dirty="0"/>
          </a:p>
          <a:p>
            <a:pPr marL="0" indent="0">
              <a:lnSpc>
                <a:spcPct val="110000"/>
              </a:lnSpc>
              <a:buNone/>
            </a:pPr>
            <a:r>
              <a:rPr lang="fi-FI" sz="1900" dirty="0" smtClean="0"/>
              <a:t>• Elintarvikkeiden </a:t>
            </a:r>
            <a:r>
              <a:rPr lang="fi-FI" sz="1900" dirty="0"/>
              <a:t>turvallisuudesta (852/2004/EC, 853/2004/EC, (EY) </a:t>
            </a:r>
            <a:r>
              <a:rPr lang="fi-FI" sz="1900" dirty="0" smtClean="0"/>
              <a:t>No.1881/2006</a:t>
            </a:r>
            <a:r>
              <a:rPr lang="fi-FI" sz="1900" dirty="0"/>
              <a:t>, (EY) No. 2073/2005, monet ISO testausmenetelmät)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900" dirty="0" smtClean="0"/>
              <a:t>• Elintarvikkeiden </a:t>
            </a:r>
            <a:r>
              <a:rPr lang="fi-FI" sz="1900" dirty="0"/>
              <a:t>merkintävaatimukset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900" dirty="0" smtClean="0"/>
              <a:t>• Ravintorasvat </a:t>
            </a:r>
            <a:r>
              <a:rPr lang="fi-FI" sz="1900" dirty="0"/>
              <a:t>(mm. testausmenetelmät ISO)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900" dirty="0" smtClean="0"/>
              <a:t>• Vihannes- </a:t>
            </a:r>
            <a:r>
              <a:rPr lang="fi-FI" sz="1900" dirty="0"/>
              <a:t>ja hedelmämehut (mm. testausmenetelmät ISO)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900" dirty="0" smtClean="0"/>
              <a:t>• Viljan </a:t>
            </a:r>
            <a:r>
              <a:rPr lang="fi-FI" sz="1900" dirty="0"/>
              <a:t>turvallisuudesta (mm. testausmenetelmät ISO) </a:t>
            </a:r>
            <a:endParaRPr lang="fi-FI" sz="1900" dirty="0" smtClean="0"/>
          </a:p>
          <a:p>
            <a:pPr marL="0" indent="0">
              <a:lnSpc>
                <a:spcPct val="110000"/>
              </a:lnSpc>
              <a:buNone/>
            </a:pPr>
            <a:endParaRPr lang="fi-FI" sz="19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i-FI" sz="1900" b="1" dirty="0" smtClean="0"/>
              <a:t>Astui </a:t>
            </a:r>
            <a:r>
              <a:rPr lang="fi-FI" sz="1900" b="1" dirty="0"/>
              <a:t>voimaan 1.2.2014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900" dirty="0" smtClean="0"/>
              <a:t>• Pienikokoisien </a:t>
            </a:r>
            <a:r>
              <a:rPr lang="fi-FI" sz="1900" dirty="0"/>
              <a:t>alusten </a:t>
            </a:r>
            <a:r>
              <a:rPr lang="fi-FI" sz="1900" dirty="0" smtClean="0"/>
              <a:t>turvallisuudesta. 	</a:t>
            </a:r>
            <a:endParaRPr lang="fi-FI" sz="19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44816" cy="1143000"/>
          </a:xfrm>
        </p:spPr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tx2"/>
                </a:solidFill>
              </a:rPr>
              <a:t>2.3 Tulliliiton </a:t>
            </a:r>
            <a:r>
              <a:rPr lang="fi-FI" sz="2000" b="1" dirty="0">
                <a:solidFill>
                  <a:schemeClr val="tx2"/>
                </a:solidFill>
              </a:rPr>
              <a:t>Tekniset Määräykset (</a:t>
            </a:r>
            <a:r>
              <a:rPr lang="fi-FI" sz="2000" b="1" dirty="0" err="1" smtClean="0">
                <a:solidFill>
                  <a:schemeClr val="tx2"/>
                </a:solidFill>
              </a:rPr>
              <a:t>Reglamentit</a:t>
            </a:r>
            <a:r>
              <a:rPr lang="fi-FI" sz="2000" b="1" dirty="0">
                <a:solidFill>
                  <a:schemeClr val="tx2"/>
                </a:solidFill>
              </a:rPr>
              <a:t>)</a:t>
            </a:r>
            <a:br>
              <a:rPr lang="fi-FI" sz="2000" b="1" dirty="0">
                <a:solidFill>
                  <a:schemeClr val="tx2"/>
                </a:solidFill>
              </a:rPr>
            </a:br>
            <a:r>
              <a:rPr lang="fi-FI" b="1" dirty="0" smtClean="0">
                <a:solidFill>
                  <a:schemeClr val="tx2"/>
                </a:solidFill>
              </a:rPr>
              <a:t>2014/2015</a:t>
            </a:r>
            <a:r>
              <a:rPr lang="fi-FI" sz="2000" b="1" dirty="0" smtClean="0">
                <a:solidFill>
                  <a:schemeClr val="tx2"/>
                </a:solidFill>
              </a:rPr>
              <a:t> voimaan tulleet ja tulevat </a:t>
            </a:r>
            <a:r>
              <a:rPr lang="fi-FI" sz="2000" b="1" dirty="0">
                <a:solidFill>
                  <a:schemeClr val="tx2"/>
                </a:solidFill>
              </a:rPr>
              <a:t>Tekniset Määräykset </a:t>
            </a:r>
            <a:r>
              <a:rPr lang="fi-FI" sz="2000" b="1" dirty="0" smtClean="0">
                <a:solidFill>
                  <a:schemeClr val="tx2"/>
                </a:solidFill>
              </a:rPr>
              <a:t>8(8)</a:t>
            </a:r>
            <a:endParaRPr lang="fi-FI" sz="2000" b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i-FI" sz="2900" dirty="0" smtClean="0">
                <a:solidFill>
                  <a:schemeClr val="accent1"/>
                </a:solidFill>
              </a:rPr>
              <a:t>2014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• Huonekalujen </a:t>
            </a:r>
            <a:r>
              <a:rPr lang="fi-FI" sz="2900" dirty="0">
                <a:solidFill>
                  <a:schemeClr val="tx2"/>
                </a:solidFill>
              </a:rPr>
              <a:t>turvallisuus (yleisesti viitataan EU direktiiveihin) 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• Voitteluaineiden</a:t>
            </a:r>
            <a:r>
              <a:rPr lang="fi-FI" sz="2900" dirty="0">
                <a:solidFill>
                  <a:schemeClr val="tx2"/>
                </a:solidFill>
              </a:rPr>
              <a:t>, öljyjen ja erikoisnesteiden </a:t>
            </a:r>
            <a:r>
              <a:rPr lang="fi-FI" sz="2900" dirty="0" smtClean="0">
                <a:solidFill>
                  <a:schemeClr val="tx2"/>
                </a:solidFill>
              </a:rPr>
              <a:t>vaatimuksista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	Astuu </a:t>
            </a:r>
            <a:r>
              <a:rPr lang="fi-FI" sz="2900" dirty="0">
                <a:solidFill>
                  <a:schemeClr val="tx2"/>
                </a:solidFill>
              </a:rPr>
              <a:t>voimaan 1.3.2014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• Rautateiden </a:t>
            </a:r>
            <a:r>
              <a:rPr lang="fi-FI" sz="2900" dirty="0">
                <a:solidFill>
                  <a:schemeClr val="tx2"/>
                </a:solidFill>
              </a:rPr>
              <a:t>liikkuvan kaluston turvallisuus (2004/49/EC, 2001/16/EC) 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• Suurnopeiden </a:t>
            </a:r>
            <a:r>
              <a:rPr lang="fi-FI" sz="2900" dirty="0">
                <a:solidFill>
                  <a:schemeClr val="tx2"/>
                </a:solidFill>
              </a:rPr>
              <a:t>junien turvallisuus (96/48/EC)  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• Räjähteiden </a:t>
            </a:r>
            <a:r>
              <a:rPr lang="fi-FI" sz="2900" dirty="0">
                <a:solidFill>
                  <a:schemeClr val="tx2"/>
                </a:solidFill>
              </a:rPr>
              <a:t>ja niiden pohjalta tehtyjen tuotteiden turvallisuudesta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	Astuu </a:t>
            </a:r>
            <a:r>
              <a:rPr lang="fi-FI" sz="2900" dirty="0">
                <a:solidFill>
                  <a:schemeClr val="tx2"/>
                </a:solidFill>
              </a:rPr>
              <a:t>voimaan 1.7.2014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• Rautateiden </a:t>
            </a:r>
            <a:r>
              <a:rPr lang="fi-FI" sz="2900" dirty="0">
                <a:solidFill>
                  <a:schemeClr val="tx2"/>
                </a:solidFill>
              </a:rPr>
              <a:t>infrastruktuurin turvallisuudesta (2004/49/EC, 2001/16/EC) 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	Astuu </a:t>
            </a:r>
            <a:r>
              <a:rPr lang="fi-FI" sz="2900" dirty="0">
                <a:solidFill>
                  <a:schemeClr val="tx2"/>
                </a:solidFill>
              </a:rPr>
              <a:t>voimaan 15.7.2014 </a:t>
            </a:r>
          </a:p>
          <a:p>
            <a:pPr marL="0" indent="0" algn="ctr">
              <a:buNone/>
            </a:pPr>
            <a:r>
              <a:rPr lang="fi-FI" sz="2900" dirty="0" smtClean="0">
                <a:solidFill>
                  <a:schemeClr val="accent1"/>
                </a:solidFill>
              </a:rPr>
              <a:t>2015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• Pyörillä </a:t>
            </a:r>
            <a:r>
              <a:rPr lang="fi-FI" sz="2900" dirty="0">
                <a:solidFill>
                  <a:schemeClr val="tx2"/>
                </a:solidFill>
              </a:rPr>
              <a:t>kulkevat liikennevälineet (ECE – säännöt) 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	Astuu </a:t>
            </a:r>
            <a:r>
              <a:rPr lang="fi-FI" sz="2900" dirty="0">
                <a:solidFill>
                  <a:schemeClr val="tx2"/>
                </a:solidFill>
              </a:rPr>
              <a:t>voimaan 1.1.2015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• Maatalous- </a:t>
            </a:r>
            <a:r>
              <a:rPr lang="fi-FI" sz="2900" dirty="0">
                <a:solidFill>
                  <a:schemeClr val="tx2"/>
                </a:solidFill>
              </a:rPr>
              <a:t>ja metsätaloustraktorien ja perävaunujen turvallisuudesta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	Astuu </a:t>
            </a:r>
            <a:r>
              <a:rPr lang="fi-FI" sz="2900" dirty="0">
                <a:solidFill>
                  <a:schemeClr val="tx2"/>
                </a:solidFill>
              </a:rPr>
              <a:t>voimaan 15.2.2015</a:t>
            </a:r>
          </a:p>
          <a:p>
            <a:pPr marL="174625" indent="-174625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• Valtateiden </a:t>
            </a:r>
            <a:r>
              <a:rPr lang="fi-FI" sz="2900" dirty="0">
                <a:solidFill>
                  <a:schemeClr val="tx2"/>
                </a:solidFill>
              </a:rPr>
              <a:t>turvallisuus (E-tieverkon määrittelevä kansainvälinen sopimus (ns. AGR -sopimus) vuodelta 1975)</a:t>
            </a:r>
          </a:p>
          <a:p>
            <a:pPr marL="0" indent="0">
              <a:buNone/>
            </a:pPr>
            <a:r>
              <a:rPr lang="fi-FI" sz="2900" dirty="0" smtClean="0">
                <a:solidFill>
                  <a:schemeClr val="tx2"/>
                </a:solidFill>
              </a:rPr>
              <a:t>	Astuu </a:t>
            </a:r>
            <a:r>
              <a:rPr lang="fi-FI" sz="2900" dirty="0">
                <a:solidFill>
                  <a:schemeClr val="tx2"/>
                </a:solidFill>
              </a:rPr>
              <a:t>voimaan 15.2.2015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080119"/>
          </a:xfrm>
        </p:spPr>
        <p:txBody>
          <a:bodyPr/>
          <a:lstStyle/>
          <a:p>
            <a:r>
              <a:rPr lang="fi-FI" b="1" dirty="0" smtClean="0">
                <a:solidFill>
                  <a:schemeClr val="tx2"/>
                </a:solidFill>
              </a:rPr>
              <a:t>Markinvest </a:t>
            </a:r>
            <a:r>
              <a:rPr lang="fi-FI" b="1" dirty="0">
                <a:solidFill>
                  <a:schemeClr val="tx2"/>
                </a:solidFill>
              </a:rPr>
              <a:t>Oy, perustettu 1985 ja </a:t>
            </a:r>
            <a:br>
              <a:rPr lang="fi-FI" b="1" dirty="0">
                <a:solidFill>
                  <a:schemeClr val="tx2"/>
                </a:solidFill>
              </a:rPr>
            </a:br>
            <a:r>
              <a:rPr lang="fi-FI" b="1" dirty="0">
                <a:solidFill>
                  <a:schemeClr val="tx2"/>
                </a:solidFill>
              </a:rPr>
              <a:t>ZAO </a:t>
            </a:r>
            <a:r>
              <a:rPr lang="fi-FI" b="1" dirty="0" err="1">
                <a:solidFill>
                  <a:schemeClr val="tx2"/>
                </a:solidFill>
              </a:rPr>
              <a:t>MarkInvest</a:t>
            </a:r>
            <a:r>
              <a:rPr lang="fi-FI" b="1" dirty="0">
                <a:solidFill>
                  <a:schemeClr val="tx2"/>
                </a:solidFill>
              </a:rPr>
              <a:t> </a:t>
            </a:r>
            <a:r>
              <a:rPr lang="fi-FI" b="1" dirty="0" err="1">
                <a:solidFill>
                  <a:schemeClr val="tx2"/>
                </a:solidFill>
              </a:rPr>
              <a:t>SPb</a:t>
            </a:r>
            <a:r>
              <a:rPr lang="fi-FI" b="1" dirty="0">
                <a:solidFill>
                  <a:schemeClr val="tx2"/>
                </a:solidFill>
              </a:rPr>
              <a:t> 1994 Pietarissa 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rmAutofit/>
          </a:bodyPr>
          <a:lstStyle/>
          <a:p>
            <a:r>
              <a:rPr lang="fi-FI" sz="2000" b="1" dirty="0">
                <a:solidFill>
                  <a:schemeClr val="tx1"/>
                </a:solidFill>
              </a:rPr>
              <a:t>Vahvuutemme:</a:t>
            </a:r>
          </a:p>
          <a:p>
            <a:r>
              <a:rPr lang="fi-FI" sz="1800" dirty="0">
                <a:solidFill>
                  <a:schemeClr val="tx1"/>
                </a:solidFill>
              </a:rPr>
              <a:t>1. Erinomainen henkilökunta Suomessa ja Venäjällä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paikallisten olosuhteiden, toimintatapojen, kielen ja kulttuurin hyvä tuntemus</a:t>
            </a:r>
          </a:p>
          <a:p>
            <a:r>
              <a:rPr lang="fi-FI" sz="1800" dirty="0" smtClean="0">
                <a:solidFill>
                  <a:schemeClr val="tx1"/>
                </a:solidFill>
              </a:rPr>
              <a:t>2</a:t>
            </a:r>
            <a:r>
              <a:rPr lang="fi-FI" sz="1800" dirty="0">
                <a:solidFill>
                  <a:schemeClr val="tx1"/>
                </a:solidFill>
              </a:rPr>
              <a:t>. </a:t>
            </a:r>
            <a:r>
              <a:rPr lang="fi-FI" sz="1800" dirty="0" smtClean="0">
                <a:solidFill>
                  <a:schemeClr val="tx1"/>
                </a:solidFill>
              </a:rPr>
              <a:t>Luotettavat kumppanit</a:t>
            </a:r>
            <a:endParaRPr lang="fi-FI" sz="18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pitkäaikainen luotettava kumppanuusverkosto</a:t>
            </a:r>
          </a:p>
          <a:p>
            <a:r>
              <a:rPr lang="fi-FI" sz="1800" dirty="0">
                <a:solidFill>
                  <a:schemeClr val="tx1"/>
                </a:solidFill>
              </a:rPr>
              <a:t>3. </a:t>
            </a:r>
            <a:r>
              <a:rPr lang="fi-FI" sz="1800" dirty="0" smtClean="0">
                <a:solidFill>
                  <a:schemeClr val="tx1"/>
                </a:solidFill>
              </a:rPr>
              <a:t>Hyvä asiantuntemus </a:t>
            </a:r>
            <a:r>
              <a:rPr lang="fi-FI" sz="1800" dirty="0" smtClean="0">
                <a:solidFill>
                  <a:schemeClr val="tx1"/>
                </a:solidFill>
              </a:rPr>
              <a:t>ja </a:t>
            </a:r>
            <a:r>
              <a:rPr lang="fi-FI" sz="1800" dirty="0" smtClean="0">
                <a:solidFill>
                  <a:schemeClr val="tx1"/>
                </a:solidFill>
              </a:rPr>
              <a:t>pitkän ajan</a:t>
            </a:r>
            <a:r>
              <a:rPr lang="fi-FI" sz="1800" dirty="0" smtClean="0">
                <a:solidFill>
                  <a:schemeClr val="tx1"/>
                </a:solidFill>
              </a:rPr>
              <a:t> kokemus</a:t>
            </a:r>
            <a:endParaRPr lang="fi-FI" sz="18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ajan tasalla oleva alan tieto ja vankka kokemus</a:t>
            </a:r>
          </a:p>
          <a:p>
            <a:r>
              <a:rPr lang="fi-FI" sz="1800" dirty="0">
                <a:solidFill>
                  <a:schemeClr val="tx1"/>
                </a:solidFill>
              </a:rPr>
              <a:t>4. Oikeat valinnat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koetut ratkaisut ja vaihtoehdot varalle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9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2.4 Vastaavuuden </a:t>
            </a:r>
            <a:r>
              <a:rPr lang="fi-FI" sz="2000" b="1" dirty="0">
                <a:solidFill>
                  <a:schemeClr val="tx2"/>
                </a:solidFill>
                <a:latin typeface="+mn-lt"/>
              </a:rPr>
              <a:t>vakuuttaminen Tullilitossa</a:t>
            </a:r>
            <a:br>
              <a:rPr lang="fi-FI" sz="2000" b="1" dirty="0">
                <a:solidFill>
                  <a:schemeClr val="tx2"/>
                </a:solidFill>
                <a:latin typeface="+mn-lt"/>
              </a:rPr>
            </a:br>
            <a:r>
              <a:rPr lang="fi-FI" sz="2000" b="1" dirty="0">
                <a:solidFill>
                  <a:schemeClr val="tx2"/>
                </a:solidFill>
                <a:latin typeface="+mn-lt"/>
              </a:rPr>
              <a:t>Sertifiointimenetelmät </a:t>
            </a:r>
            <a:r>
              <a:rPr lang="fi-FI" b="1" dirty="0">
                <a:solidFill>
                  <a:schemeClr val="tx2"/>
                </a:solidFill>
                <a:latin typeface="+mn-lt"/>
              </a:rPr>
              <a:t>1</a:t>
            </a:r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 (8)</a:t>
            </a:r>
            <a:br>
              <a:rPr lang="fi-FI" sz="2000" b="1" dirty="0" smtClean="0">
                <a:solidFill>
                  <a:schemeClr val="tx2"/>
                </a:solidFill>
                <a:latin typeface="+mn-lt"/>
              </a:rPr>
            </a:br>
            <a:r>
              <a:rPr lang="fi-FI" sz="1800" b="1" dirty="0" smtClean="0">
                <a:solidFill>
                  <a:schemeClr val="tx2"/>
                </a:solidFill>
                <a:latin typeface="+mj-lt"/>
              </a:rPr>
              <a:t>Sertifiointimerkki Tulliliitossa </a:t>
            </a:r>
            <a:r>
              <a:rPr lang="fi-FI" sz="1800" b="1" dirty="0" smtClean="0">
                <a:solidFill>
                  <a:prstClr val="black"/>
                </a:solidFill>
              </a:rPr>
              <a:t/>
            </a:r>
            <a:br>
              <a:rPr lang="fi-FI" sz="1800" b="1" dirty="0" smtClean="0">
                <a:solidFill>
                  <a:prstClr val="black"/>
                </a:solidFill>
              </a:rPr>
            </a:br>
            <a:endParaRPr lang="fi-FI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fi-FI" sz="1800" b="1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fi-FI" sz="1800" b="1" dirty="0">
                <a:solidFill>
                  <a:prstClr val="black"/>
                </a:solidFill>
              </a:rPr>
              <a:t>Sertifiointimerkki </a:t>
            </a:r>
          </a:p>
          <a:p>
            <a:pPr marL="685800" lvl="1">
              <a:buFont typeface="Arial" pitchFamily="34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Sertifioidut tuotteet merkitään Tulliliiton sertifiointimerkillä. </a:t>
            </a:r>
            <a:endParaRPr lang="fi-FI" sz="1800" dirty="0" smtClean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fi-FI" sz="1800" dirty="0" smtClean="0">
                <a:solidFill>
                  <a:prstClr val="black"/>
                </a:solidFill>
              </a:rPr>
              <a:t>      (</a:t>
            </a:r>
            <a:r>
              <a:rPr lang="fi-FI" sz="1800" dirty="0">
                <a:solidFill>
                  <a:prstClr val="black"/>
                </a:solidFill>
              </a:rPr>
              <a:t>markkinoilla kierron-merkillä, </a:t>
            </a:r>
            <a:r>
              <a:rPr lang="fi-FI" sz="1800" dirty="0" err="1">
                <a:solidFill>
                  <a:prstClr val="black"/>
                </a:solidFill>
              </a:rPr>
              <a:t>знак</a:t>
            </a:r>
            <a:r>
              <a:rPr lang="fi-FI" sz="1800" dirty="0">
                <a:solidFill>
                  <a:prstClr val="black"/>
                </a:solidFill>
              </a:rPr>
              <a:t> </a:t>
            </a:r>
            <a:r>
              <a:rPr lang="fi-FI" sz="1800" dirty="0" err="1">
                <a:solidFill>
                  <a:prstClr val="black"/>
                </a:solidFill>
              </a:rPr>
              <a:t>обращения</a:t>
            </a:r>
            <a:r>
              <a:rPr lang="fi-FI" sz="1800" dirty="0">
                <a:solidFill>
                  <a:prstClr val="black"/>
                </a:solidFill>
              </a:rPr>
              <a:t> </a:t>
            </a:r>
            <a:r>
              <a:rPr lang="fi-FI" sz="1800" dirty="0" err="1">
                <a:solidFill>
                  <a:prstClr val="black"/>
                </a:solidFill>
              </a:rPr>
              <a:t>на</a:t>
            </a:r>
            <a:r>
              <a:rPr lang="fi-FI" sz="1800" dirty="0">
                <a:solidFill>
                  <a:prstClr val="black"/>
                </a:solidFill>
              </a:rPr>
              <a:t> </a:t>
            </a:r>
            <a:r>
              <a:rPr lang="fi-FI" sz="1800" dirty="0" err="1">
                <a:solidFill>
                  <a:prstClr val="black"/>
                </a:solidFill>
              </a:rPr>
              <a:t>рынке</a:t>
            </a:r>
            <a:r>
              <a:rPr lang="fi-FI" sz="1800" dirty="0">
                <a:solidFill>
                  <a:prstClr val="black"/>
                </a:solidFill>
              </a:rPr>
              <a:t>)</a:t>
            </a:r>
          </a:p>
          <a:p>
            <a:pPr marL="685800" lvl="1">
              <a:buFont typeface="Arial" pitchFamily="34" charset="0"/>
              <a:buChar char="•"/>
            </a:pPr>
            <a:endParaRPr lang="fi-FI" sz="1800" dirty="0">
              <a:solidFill>
                <a:prstClr val="black"/>
              </a:solidFill>
            </a:endParaRPr>
          </a:p>
          <a:p>
            <a:pPr marL="685800" lvl="1">
              <a:buFont typeface="Arial" pitchFamily="34" charset="0"/>
              <a:buChar char="•"/>
            </a:pPr>
            <a:r>
              <a:rPr lang="fi-FI" sz="1800" dirty="0" smtClean="0">
                <a:solidFill>
                  <a:prstClr val="black"/>
                </a:solidFill>
              </a:rPr>
              <a:t>Sertifikaatissa </a:t>
            </a:r>
            <a:r>
              <a:rPr lang="fi-FI" sz="1800" dirty="0">
                <a:solidFill>
                  <a:prstClr val="black"/>
                </a:solidFill>
              </a:rPr>
              <a:t>on maininta </a:t>
            </a:r>
            <a:r>
              <a:rPr lang="fi-FI" sz="1800" dirty="0" smtClean="0">
                <a:solidFill>
                  <a:prstClr val="black"/>
                </a:solidFill>
              </a:rPr>
              <a:t>merkinnästä ja käytöstä. </a:t>
            </a:r>
            <a:endParaRPr lang="fi-FI" sz="1800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endParaRPr lang="fi-FI" sz="1800" b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None/>
            </a:pPr>
            <a:endParaRPr lang="fi-FI" sz="1800" b="1" dirty="0">
              <a:solidFill>
                <a:prstClr val="black"/>
              </a:solidFill>
              <a:latin typeface="Calibri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74040"/>
            <a:ext cx="1224136" cy="118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3474"/>
            <a:ext cx="1193638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8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2.4 Vastaavuuden </a:t>
            </a:r>
            <a:r>
              <a:rPr lang="fi-FI" sz="2000" b="1" dirty="0">
                <a:solidFill>
                  <a:schemeClr val="tx2"/>
                </a:solidFill>
                <a:latin typeface="+mn-lt"/>
              </a:rPr>
              <a:t>vakuuttaminen Tullilitossa</a:t>
            </a:r>
            <a:br>
              <a:rPr lang="fi-FI" sz="2000" b="1" dirty="0">
                <a:solidFill>
                  <a:schemeClr val="tx2"/>
                </a:solidFill>
                <a:latin typeface="+mn-lt"/>
              </a:rPr>
            </a:br>
            <a:r>
              <a:rPr lang="fi-FI" sz="2000" b="1" dirty="0">
                <a:solidFill>
                  <a:schemeClr val="tx2"/>
                </a:solidFill>
                <a:latin typeface="+mn-lt"/>
              </a:rPr>
              <a:t>Sertifiointimenetelmät </a:t>
            </a:r>
            <a:r>
              <a:rPr lang="fi-FI" sz="2000" dirty="0">
                <a:solidFill>
                  <a:schemeClr val="tx2"/>
                </a:solidFill>
                <a:latin typeface="+mn-lt"/>
              </a:rPr>
              <a:t>2 </a:t>
            </a:r>
            <a:r>
              <a:rPr lang="fi-FI" sz="2000" dirty="0" smtClean="0">
                <a:solidFill>
                  <a:schemeClr val="tx2"/>
                </a:solidFill>
                <a:latin typeface="+mn-lt"/>
              </a:rPr>
              <a:t>(8)</a:t>
            </a:r>
            <a:endParaRPr lang="fi-FI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fi-FI" sz="1800" dirty="0">
              <a:solidFill>
                <a:prstClr val="black"/>
              </a:solidFill>
            </a:endParaRP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Yleisesti edellytetään:</a:t>
            </a: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• </a:t>
            </a:r>
            <a:r>
              <a:rPr lang="fi-FI" sz="1800" b="1" dirty="0">
                <a:solidFill>
                  <a:prstClr val="black"/>
                </a:solidFill>
              </a:rPr>
              <a:t>S</a:t>
            </a:r>
            <a:r>
              <a:rPr lang="fi-FI" sz="1800" b="1" dirty="0" smtClean="0">
                <a:solidFill>
                  <a:prstClr val="black"/>
                </a:solidFill>
              </a:rPr>
              <a:t>arjatuotesertifiointi Vastaavuustodistus: </a:t>
            </a:r>
            <a:endParaRPr lang="fi-FI" sz="1800" b="1" dirty="0">
              <a:solidFill>
                <a:prstClr val="black"/>
              </a:solidFill>
            </a:endParaRP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	- tuotannon </a:t>
            </a:r>
            <a:r>
              <a:rPr lang="fi-FI" sz="1800" dirty="0" err="1">
                <a:solidFill>
                  <a:prstClr val="black"/>
                </a:solidFill>
              </a:rPr>
              <a:t>auditointi</a:t>
            </a:r>
            <a:r>
              <a:rPr lang="fi-FI" sz="1800" dirty="0">
                <a:solidFill>
                  <a:prstClr val="black"/>
                </a:solidFill>
              </a:rPr>
              <a:t> </a:t>
            </a: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	- laatujärjestelmän </a:t>
            </a:r>
            <a:r>
              <a:rPr lang="fi-FI" sz="1800" dirty="0" smtClean="0">
                <a:solidFill>
                  <a:prstClr val="black"/>
                </a:solidFill>
              </a:rPr>
              <a:t>sertifikaatti </a:t>
            </a:r>
            <a:endParaRPr lang="fi-FI" sz="1800" dirty="0">
              <a:solidFill>
                <a:prstClr val="black"/>
              </a:solidFill>
            </a:endParaRP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	- testaukset  </a:t>
            </a: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	- projektin analyysi </a:t>
            </a: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• </a:t>
            </a:r>
            <a:r>
              <a:rPr lang="fi-FI" sz="1800" b="1" dirty="0" smtClean="0">
                <a:solidFill>
                  <a:prstClr val="black"/>
                </a:solidFill>
              </a:rPr>
              <a:t>Eräsertifiointi </a:t>
            </a:r>
            <a:r>
              <a:rPr lang="fi-FI" sz="1800" b="1" dirty="0">
                <a:solidFill>
                  <a:prstClr val="black"/>
                </a:solidFill>
              </a:rPr>
              <a:t>V</a:t>
            </a:r>
            <a:r>
              <a:rPr lang="fi-FI" sz="1800" b="1" dirty="0" smtClean="0">
                <a:solidFill>
                  <a:prstClr val="black"/>
                </a:solidFill>
              </a:rPr>
              <a:t>astaavuustodistus</a:t>
            </a:r>
            <a:r>
              <a:rPr lang="fi-FI" sz="1800" b="1" dirty="0">
                <a:solidFill>
                  <a:prstClr val="black"/>
                </a:solidFill>
              </a:rPr>
              <a:t>: </a:t>
            </a: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	- testaukset </a:t>
            </a: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	- asiapapereiden analyysi </a:t>
            </a: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• </a:t>
            </a:r>
            <a:r>
              <a:rPr lang="fi-FI" sz="1800" b="1" dirty="0" smtClean="0">
                <a:solidFill>
                  <a:prstClr val="black"/>
                </a:solidFill>
              </a:rPr>
              <a:t>Deklaraatio Vastaavuusvakuutus: </a:t>
            </a:r>
            <a:endParaRPr lang="fi-FI" sz="1800" b="1" dirty="0">
              <a:solidFill>
                <a:prstClr val="black"/>
              </a:solidFill>
            </a:endParaRP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	- valmistajan testaukset tai </a:t>
            </a: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	- akkreditoidun laboratorion </a:t>
            </a:r>
            <a:r>
              <a:rPr lang="fi-FI" sz="1800" dirty="0" smtClean="0">
                <a:solidFill>
                  <a:prstClr val="black"/>
                </a:solidFill>
              </a:rPr>
              <a:t>testaukset </a:t>
            </a:r>
            <a:endParaRPr lang="fi-FI" sz="1800" dirty="0">
              <a:solidFill>
                <a:prstClr val="black"/>
              </a:solidFill>
            </a:endParaRPr>
          </a:p>
          <a:p>
            <a:pPr marL="400050" lvl="1" indent="0" algn="just">
              <a:buNone/>
            </a:pPr>
            <a:r>
              <a:rPr lang="fi-FI" sz="1800" dirty="0">
                <a:solidFill>
                  <a:prstClr val="black"/>
                </a:solidFill>
              </a:rPr>
              <a:t>	- tuotannon </a:t>
            </a:r>
            <a:r>
              <a:rPr lang="fi-FI" sz="1800" dirty="0" err="1">
                <a:solidFill>
                  <a:prstClr val="black"/>
                </a:solidFill>
              </a:rPr>
              <a:t>auditoinnin</a:t>
            </a:r>
            <a:r>
              <a:rPr lang="fi-FI" sz="1800" dirty="0">
                <a:solidFill>
                  <a:prstClr val="black"/>
                </a:solidFill>
              </a:rPr>
              <a:t> dokumentit</a:t>
            </a:r>
          </a:p>
          <a:p>
            <a:pPr marL="0" lvl="0" indent="0">
              <a:buNone/>
            </a:pPr>
            <a:endParaRPr lang="fi-FI" sz="18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2.4 Vastaavuuden </a:t>
            </a:r>
            <a:r>
              <a:rPr lang="fi-FI" sz="2000" b="1" dirty="0">
                <a:solidFill>
                  <a:schemeClr val="tx2"/>
                </a:solidFill>
                <a:latin typeface="+mn-lt"/>
              </a:rPr>
              <a:t>vakuuttaminen Tullilitossa</a:t>
            </a:r>
            <a:br>
              <a:rPr lang="fi-FI" sz="2000" b="1" dirty="0">
                <a:solidFill>
                  <a:schemeClr val="tx2"/>
                </a:solidFill>
                <a:latin typeface="+mn-lt"/>
              </a:rPr>
            </a:br>
            <a:r>
              <a:rPr lang="fi-FI" sz="2000" b="1" dirty="0">
                <a:solidFill>
                  <a:schemeClr val="tx2"/>
                </a:solidFill>
                <a:latin typeface="+mn-lt"/>
              </a:rPr>
              <a:t>Sertifiointimenetelmät </a:t>
            </a:r>
            <a:r>
              <a:rPr lang="fi-FI" b="1" dirty="0">
                <a:solidFill>
                  <a:schemeClr val="tx2"/>
                </a:solidFill>
                <a:latin typeface="+mn-lt"/>
              </a:rPr>
              <a:t>3</a:t>
            </a:r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 (8)</a:t>
            </a:r>
            <a:endParaRPr lang="fi-FI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pPr lvl="0"/>
            <a:r>
              <a:rPr lang="fi-FI" sz="1900" dirty="0">
                <a:solidFill>
                  <a:prstClr val="black"/>
                </a:solidFill>
              </a:rPr>
              <a:t>Tulliliiton (Venäjä, Kazakstan ja Valko-Venäjä) sertifikaatti todistaa, että tuote vastaa Tulliliiton standardiin ja </a:t>
            </a:r>
            <a:r>
              <a:rPr lang="fi-FI" sz="1900" dirty="0" smtClean="0">
                <a:solidFill>
                  <a:prstClr val="black"/>
                </a:solidFill>
              </a:rPr>
              <a:t>vaatimuksiin</a:t>
            </a:r>
            <a:endParaRPr lang="fi-FI" sz="1900" dirty="0">
              <a:solidFill>
                <a:prstClr val="black"/>
              </a:solidFill>
            </a:endParaRPr>
          </a:p>
          <a:p>
            <a:pPr lvl="0"/>
            <a:r>
              <a:rPr lang="fi-FI" sz="1900" dirty="0">
                <a:solidFill>
                  <a:prstClr val="black"/>
                </a:solidFill>
              </a:rPr>
              <a:t>Tuotteesta riippuen valitaan sertifiointi tai </a:t>
            </a:r>
            <a:r>
              <a:rPr lang="fi-FI" sz="1900" dirty="0" err="1" smtClean="0">
                <a:solidFill>
                  <a:prstClr val="black"/>
                </a:solidFill>
              </a:rPr>
              <a:t>deklarointi</a:t>
            </a:r>
            <a:r>
              <a:rPr lang="fi-FI" sz="1900" dirty="0" smtClean="0">
                <a:solidFill>
                  <a:prstClr val="black"/>
                </a:solidFill>
              </a:rPr>
              <a:t> </a:t>
            </a:r>
            <a:endParaRPr lang="fi-FI" sz="1900" dirty="0">
              <a:solidFill>
                <a:prstClr val="black"/>
              </a:solidFill>
            </a:endParaRPr>
          </a:p>
          <a:p>
            <a:pPr lvl="0"/>
            <a:r>
              <a:rPr lang="fi-FI" sz="1900" dirty="0">
                <a:solidFill>
                  <a:prstClr val="black"/>
                </a:solidFill>
              </a:rPr>
              <a:t>Jokaisessa Teknisessä </a:t>
            </a:r>
            <a:r>
              <a:rPr lang="fi-FI" sz="1900" dirty="0" err="1" smtClean="0">
                <a:solidFill>
                  <a:prstClr val="black"/>
                </a:solidFill>
              </a:rPr>
              <a:t>Reglamentissa</a:t>
            </a:r>
            <a:r>
              <a:rPr lang="fi-FI" sz="1900" dirty="0" smtClean="0">
                <a:solidFill>
                  <a:prstClr val="black"/>
                </a:solidFill>
              </a:rPr>
              <a:t> </a:t>
            </a:r>
            <a:r>
              <a:rPr lang="fi-FI" sz="1900" dirty="0">
                <a:solidFill>
                  <a:prstClr val="black"/>
                </a:solidFill>
              </a:rPr>
              <a:t>on kirjoitettu konkreettiset sertifiointi- ja </a:t>
            </a:r>
            <a:r>
              <a:rPr lang="fi-FI" sz="1900" dirty="0" err="1">
                <a:solidFill>
                  <a:prstClr val="black"/>
                </a:solidFill>
              </a:rPr>
              <a:t>deklarointimenetelmät</a:t>
            </a:r>
            <a:r>
              <a:rPr lang="fi-FI" sz="1900" dirty="0">
                <a:solidFill>
                  <a:prstClr val="black"/>
                </a:solidFill>
              </a:rPr>
              <a:t> (kaavat</a:t>
            </a:r>
            <a:r>
              <a:rPr lang="fi-FI" sz="1900" dirty="0" smtClean="0">
                <a:solidFill>
                  <a:prstClr val="black"/>
                </a:solidFill>
              </a:rPr>
              <a:t>)</a:t>
            </a:r>
            <a:endParaRPr lang="fi-FI" sz="1900" dirty="0">
              <a:solidFill>
                <a:prstClr val="black"/>
              </a:solidFill>
            </a:endParaRPr>
          </a:p>
          <a:p>
            <a:pPr lvl="0"/>
            <a:r>
              <a:rPr lang="fi-FI" sz="1900" dirty="0">
                <a:solidFill>
                  <a:prstClr val="black"/>
                </a:solidFill>
              </a:rPr>
              <a:t>Usein itse hakija voi valita, hakeeko hän sertifikaatin vai </a:t>
            </a:r>
            <a:r>
              <a:rPr lang="fi-FI" sz="1900" dirty="0" smtClean="0">
                <a:solidFill>
                  <a:prstClr val="black"/>
                </a:solidFill>
              </a:rPr>
              <a:t>deklaraation</a:t>
            </a:r>
            <a:endParaRPr lang="fi-FI" sz="1900" dirty="0">
              <a:solidFill>
                <a:prstClr val="black"/>
              </a:solidFill>
            </a:endParaRPr>
          </a:p>
          <a:p>
            <a:pPr lvl="0"/>
            <a:r>
              <a:rPr lang="fi-FI" sz="1900" dirty="0">
                <a:solidFill>
                  <a:prstClr val="black"/>
                </a:solidFill>
              </a:rPr>
              <a:t>Menetelmät vaihtuvat ja riippuvat:</a:t>
            </a:r>
          </a:p>
          <a:p>
            <a:pPr marL="0" lvl="0" indent="0">
              <a:buNone/>
            </a:pPr>
            <a:r>
              <a:rPr lang="fi-FI" sz="1800" dirty="0">
                <a:solidFill>
                  <a:prstClr val="black"/>
                </a:solidFill>
              </a:rPr>
              <a:t>	- siitä, onko kyseessä sarjatuotanto tai toimituserä, </a:t>
            </a:r>
          </a:p>
          <a:p>
            <a:pPr marL="0" lvl="0" indent="0">
              <a:buNone/>
            </a:pPr>
            <a:r>
              <a:rPr lang="fi-FI" sz="1800" dirty="0">
                <a:solidFill>
                  <a:prstClr val="black"/>
                </a:solidFill>
              </a:rPr>
              <a:t>	- onko valmistajalla sertifioitu laatujärjestelmä tai ei, </a:t>
            </a:r>
          </a:p>
          <a:p>
            <a:pPr marL="0" lvl="0" indent="0">
              <a:buNone/>
            </a:pPr>
            <a:r>
              <a:rPr lang="fi-FI" sz="1800" dirty="0">
                <a:solidFill>
                  <a:prstClr val="black"/>
                </a:solidFill>
              </a:rPr>
              <a:t>	- ovatko hakijalla omat todistukset siitä, että tuotteen laatu ja </a:t>
            </a:r>
            <a:r>
              <a:rPr lang="fi-FI" sz="1800" dirty="0" smtClean="0">
                <a:solidFill>
                  <a:prstClr val="black"/>
                </a:solidFill>
              </a:rPr>
              <a:t>   		 turvallisuus vastaavat  </a:t>
            </a:r>
            <a:r>
              <a:rPr lang="fi-FI" sz="1800" dirty="0">
                <a:solidFill>
                  <a:prstClr val="black"/>
                </a:solidFill>
              </a:rPr>
              <a:t>TR vaatimuksia tai tarvitaanko lisää </a:t>
            </a:r>
            <a:r>
              <a:rPr lang="fi-FI" sz="1800" dirty="0" smtClean="0">
                <a:solidFill>
                  <a:prstClr val="black"/>
                </a:solidFill>
              </a:rPr>
              <a:t>	 	 testauksia </a:t>
            </a:r>
            <a:r>
              <a:rPr lang="fi-FI" sz="1800" dirty="0">
                <a:solidFill>
                  <a:prstClr val="black"/>
                </a:solidFill>
              </a:rPr>
              <a:t>jne. </a:t>
            </a:r>
          </a:p>
          <a:p>
            <a:pPr marL="0" lvl="0" indent="0">
              <a:buNone/>
            </a:pPr>
            <a:r>
              <a:rPr lang="fi-FI" sz="1800" b="1" dirty="0">
                <a:solidFill>
                  <a:prstClr val="black"/>
                </a:solidFill>
              </a:rPr>
              <a:t>Esimerkiksi</a:t>
            </a:r>
            <a:r>
              <a:rPr lang="fi-FI" sz="1800" dirty="0">
                <a:solidFill>
                  <a:prstClr val="black"/>
                </a:solidFill>
              </a:rPr>
              <a:t>, sarjatuotesertifiointi edellyttää vierailun tuotannossa, mutta </a:t>
            </a:r>
            <a:r>
              <a:rPr lang="fi-FI" sz="1800" dirty="0" err="1" smtClean="0">
                <a:solidFill>
                  <a:prstClr val="black"/>
                </a:solidFill>
              </a:rPr>
              <a:t>sarjatuotedeklarointi</a:t>
            </a:r>
            <a:r>
              <a:rPr lang="fi-FI" sz="1800" dirty="0">
                <a:solidFill>
                  <a:prstClr val="black"/>
                </a:solidFill>
              </a:rPr>
              <a:t> </a:t>
            </a:r>
            <a:r>
              <a:rPr lang="fi-FI" sz="1800" dirty="0" smtClean="0">
                <a:solidFill>
                  <a:prstClr val="black"/>
                </a:solidFill>
              </a:rPr>
              <a:t>ei</a:t>
            </a:r>
            <a:r>
              <a:rPr lang="fi-FI" sz="1800" dirty="0">
                <a:solidFill>
                  <a:prstClr val="black"/>
                </a:solidFill>
              </a:rPr>
              <a:t>. Muutama kaava edellyttää näytteiden testaukset laboratoriossa.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2895600" cy="365125"/>
          </a:xfrm>
        </p:spPr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21488" cy="936104"/>
          </a:xfrm>
        </p:spPr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2.4 Vastaavuuden </a:t>
            </a:r>
            <a:r>
              <a:rPr lang="fi-FI" sz="2000" b="1" dirty="0">
                <a:solidFill>
                  <a:schemeClr val="tx2"/>
                </a:solidFill>
                <a:latin typeface="+mn-lt"/>
              </a:rPr>
              <a:t>vakuuttaminen Tullilitossa</a:t>
            </a:r>
            <a:br>
              <a:rPr lang="fi-FI" sz="2000" b="1" dirty="0">
                <a:solidFill>
                  <a:schemeClr val="tx2"/>
                </a:solidFill>
                <a:latin typeface="+mn-lt"/>
              </a:rPr>
            </a:br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Tulliliiton </a:t>
            </a:r>
            <a:r>
              <a:rPr lang="fi-FI" sz="2000" b="1" dirty="0">
                <a:solidFill>
                  <a:schemeClr val="tx2"/>
                </a:solidFill>
                <a:latin typeface="+mn-lt"/>
              </a:rPr>
              <a:t>Vastaavuussertifikaatti  4 </a:t>
            </a:r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(8)</a:t>
            </a:r>
            <a:endParaRPr lang="fi-FI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i-FI" sz="1800" b="1" dirty="0">
                <a:solidFill>
                  <a:prstClr val="black"/>
                </a:solidFill>
              </a:rPr>
              <a:t>Tulliliiton Vastaavuussertifikaatti </a:t>
            </a:r>
          </a:p>
          <a:p>
            <a:pPr lvl="0"/>
            <a:r>
              <a:rPr lang="fi-FI" sz="1900" dirty="0">
                <a:solidFill>
                  <a:prstClr val="black"/>
                </a:solidFill>
                <a:latin typeface="+mj-lt"/>
              </a:rPr>
              <a:t>Noin kolmasosa (1/3 </a:t>
            </a:r>
            <a:r>
              <a:rPr lang="fi-FI" sz="1900" dirty="0" smtClean="0">
                <a:solidFill>
                  <a:prstClr val="black"/>
                </a:solidFill>
                <a:latin typeface="+mj-lt"/>
              </a:rPr>
              <a:t>) tuotteista </a:t>
            </a:r>
            <a:r>
              <a:rPr lang="fi-FI" sz="1900" dirty="0">
                <a:solidFill>
                  <a:prstClr val="black"/>
                </a:solidFill>
                <a:latin typeface="+mj-lt"/>
              </a:rPr>
              <a:t>vaatii pakollisen sertifioinnin </a:t>
            </a:r>
          </a:p>
          <a:p>
            <a:pPr lvl="0"/>
            <a:r>
              <a:rPr lang="fi-FI" sz="1900" dirty="0">
                <a:solidFill>
                  <a:prstClr val="black"/>
                </a:solidFill>
                <a:latin typeface="+mj-lt"/>
              </a:rPr>
              <a:t>Sertifikaatti on esitettävä tullauksen yhteydessä ja se auttaa kaupanteossa</a:t>
            </a:r>
          </a:p>
          <a:p>
            <a:pPr lvl="0"/>
            <a:r>
              <a:rPr lang="fi-FI" sz="1900" dirty="0">
                <a:solidFill>
                  <a:prstClr val="black"/>
                </a:solidFill>
                <a:latin typeface="+mj-lt"/>
              </a:rPr>
              <a:t>Sertifikaatin haltijana voi olla ulkomaalainen valmistaja jos tuotetta koskevassa Teknisessä Määräyksessä ei ole mainittu </a:t>
            </a:r>
            <a:r>
              <a:rPr lang="fi-FI" sz="1900" dirty="0" smtClean="0">
                <a:solidFill>
                  <a:prstClr val="black"/>
                </a:solidFill>
                <a:latin typeface="+mj-lt"/>
              </a:rPr>
              <a:t>muuta </a:t>
            </a:r>
            <a:r>
              <a:rPr lang="fi-FI" sz="1900" dirty="0" smtClean="0">
                <a:solidFill>
                  <a:schemeClr val="accent1"/>
                </a:solidFill>
                <a:latin typeface="+mj-lt"/>
              </a:rPr>
              <a:t>(yleensä vain  maahantuoja joka ottaa vastuun tuotteen turvallisuudesta ja laadusta) </a:t>
            </a:r>
            <a:endParaRPr lang="fi-FI" sz="1900" dirty="0">
              <a:solidFill>
                <a:schemeClr val="accent1"/>
              </a:solidFill>
              <a:latin typeface="+mj-lt"/>
            </a:endParaRPr>
          </a:p>
          <a:p>
            <a:pPr lvl="0"/>
            <a:r>
              <a:rPr lang="fi-FI" sz="1900" dirty="0">
                <a:solidFill>
                  <a:prstClr val="black"/>
                </a:solidFill>
                <a:latin typeface="+mj-lt"/>
              </a:rPr>
              <a:t>Sertifikaatin voimassaoloaika on enintään 5 </a:t>
            </a:r>
            <a:r>
              <a:rPr lang="fi-FI" sz="1900" dirty="0" smtClean="0">
                <a:solidFill>
                  <a:prstClr val="black"/>
                </a:solidFill>
                <a:latin typeface="+mj-lt"/>
              </a:rPr>
              <a:t>vuotta, mutta jokaisessa </a:t>
            </a:r>
            <a:r>
              <a:rPr lang="fi-FI" sz="1900" dirty="0">
                <a:solidFill>
                  <a:prstClr val="black"/>
                </a:solidFill>
                <a:latin typeface="+mj-lt"/>
              </a:rPr>
              <a:t>Teknisessä Määräyksessä on määritelty oma </a:t>
            </a:r>
            <a:r>
              <a:rPr lang="fi-FI" sz="1900" dirty="0" smtClean="0">
                <a:solidFill>
                  <a:prstClr val="black"/>
                </a:solidFill>
                <a:latin typeface="+mj-lt"/>
              </a:rPr>
              <a:t>voimassaoloaika</a:t>
            </a:r>
            <a:endParaRPr lang="fi-FI" sz="1900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fi-FI" sz="1900" dirty="0">
                <a:solidFill>
                  <a:prstClr val="black"/>
                </a:solidFill>
                <a:latin typeface="+mj-lt"/>
              </a:rPr>
              <a:t>Sertifikaatin voi myöntää sertifiointilaitos, joka on listattu Tulliliiton yhtenäisessä sertifiointilaitosten rekisterissä ja se toimii vähintään yhdessä Tulliliiton jäsenmaassa</a:t>
            </a:r>
          </a:p>
          <a:p>
            <a:pPr lvl="0"/>
            <a:r>
              <a:rPr lang="fi-FI" sz="1900" dirty="0">
                <a:solidFill>
                  <a:prstClr val="black"/>
                </a:solidFill>
                <a:latin typeface="+mj-lt"/>
              </a:rPr>
              <a:t>Sertifikaatin pääkieli on venäjä, jos sertifikaatti on myönnetty jonkin toisen maan sertifiointilaitoksessa (Valko-Venäjä tai Kazakstan), niin silloin sertifikaatin kääntöpuolella on samat tiedot ko. kansallisella kielellä</a:t>
            </a:r>
          </a:p>
          <a:p>
            <a:pPr lvl="0"/>
            <a:r>
              <a:rPr lang="fi-FI" sz="1900" dirty="0">
                <a:solidFill>
                  <a:prstClr val="black"/>
                </a:solidFill>
                <a:latin typeface="+mj-lt"/>
              </a:rPr>
              <a:t>Tiedot kaikista myönnetyistä sertifikaateista laitetaan Tulliliiton yhtenäiseen rekisteriin http://www.tsouz.ru/db/techregulation/techbars/Pages/Reestrsertif.aspx</a:t>
            </a:r>
          </a:p>
          <a:p>
            <a:pPr lvl="0"/>
            <a:endParaRPr lang="fi-FI" sz="1900" dirty="0">
              <a:solidFill>
                <a:prstClr val="black"/>
              </a:solidFill>
              <a:latin typeface="+mj-lt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2.4 Vastaavuuden </a:t>
            </a:r>
            <a:r>
              <a:rPr lang="fi-FI" sz="2000" b="1" dirty="0">
                <a:solidFill>
                  <a:schemeClr val="tx2"/>
                </a:solidFill>
                <a:latin typeface="+mn-lt"/>
              </a:rPr>
              <a:t>vakuuttaminen Tullilitossa</a:t>
            </a:r>
            <a:br>
              <a:rPr lang="fi-FI" sz="2000" b="1" dirty="0">
                <a:solidFill>
                  <a:schemeClr val="tx2"/>
                </a:solidFill>
                <a:latin typeface="+mn-lt"/>
              </a:rPr>
            </a:br>
            <a:r>
              <a:rPr lang="fi-FI" sz="2000" b="1" dirty="0">
                <a:solidFill>
                  <a:schemeClr val="tx2"/>
                </a:solidFill>
                <a:latin typeface="+mn-lt"/>
              </a:rPr>
              <a:t>Tulliliiton Vastaavuussertifikaatti </a:t>
            </a:r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5 (8)</a:t>
            </a:r>
            <a:endParaRPr lang="fi-FI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8457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509520" cy="1143000"/>
          </a:xfrm>
        </p:spPr>
        <p:txBody>
          <a:bodyPr/>
          <a:lstStyle/>
          <a:p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2.4 Vastaavuuden </a:t>
            </a:r>
            <a:r>
              <a:rPr lang="fi-FI" sz="2000" b="1" dirty="0">
                <a:solidFill>
                  <a:schemeClr val="tx2"/>
                </a:solidFill>
                <a:latin typeface="+mn-lt"/>
              </a:rPr>
              <a:t>vakuuttaminen Tullilitossa</a:t>
            </a:r>
            <a:br>
              <a:rPr lang="fi-FI" sz="2000" b="1" dirty="0">
                <a:solidFill>
                  <a:schemeClr val="tx2"/>
                </a:solidFill>
                <a:latin typeface="+mn-lt"/>
              </a:rPr>
            </a:br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Tulliliiton </a:t>
            </a:r>
            <a:r>
              <a:rPr lang="fi-FI" b="1" dirty="0" smtClean="0">
                <a:solidFill>
                  <a:schemeClr val="tx2"/>
                </a:solidFill>
                <a:latin typeface="+mn-lt"/>
              </a:rPr>
              <a:t>Vastaavuusdeklaraatio </a:t>
            </a:r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6 (8)</a:t>
            </a:r>
            <a:endParaRPr lang="fi-FI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fi-FI" sz="1800" b="1" dirty="0">
                <a:solidFill>
                  <a:prstClr val="black"/>
                </a:solidFill>
              </a:rPr>
              <a:t>Tulliliiton Vastaavuusdeklaraatio </a:t>
            </a:r>
            <a:r>
              <a:rPr lang="fi-FI" sz="1800" b="1" dirty="0" smtClean="0">
                <a:solidFill>
                  <a:prstClr val="black"/>
                </a:solidFill>
              </a:rPr>
              <a:t>(vastaavuusvakuutus</a:t>
            </a:r>
            <a:r>
              <a:rPr lang="fi-FI" sz="1800" b="1" dirty="0">
                <a:solidFill>
                  <a:prstClr val="black"/>
                </a:solidFill>
              </a:rPr>
              <a:t>)</a:t>
            </a:r>
          </a:p>
          <a:p>
            <a:r>
              <a:rPr lang="fi-FI" sz="1800" dirty="0">
                <a:solidFill>
                  <a:prstClr val="black"/>
                </a:solidFill>
              </a:rPr>
              <a:t>Noin 2/3 osalle tuotteista vaaditaan pakollinen sertifiointi Deklaraation muodossa </a:t>
            </a:r>
          </a:p>
          <a:p>
            <a:pPr marL="0" lvl="0" indent="0">
              <a:buNone/>
            </a:pPr>
            <a:endParaRPr lang="fi-FI" sz="1800" dirty="0" smtClean="0">
              <a:solidFill>
                <a:prstClr val="black"/>
              </a:solidFill>
            </a:endParaRPr>
          </a:p>
          <a:p>
            <a:pPr lvl="0"/>
            <a:r>
              <a:rPr lang="fi-FI" sz="1800" dirty="0" smtClean="0">
                <a:solidFill>
                  <a:prstClr val="black"/>
                </a:solidFill>
              </a:rPr>
              <a:t>Deklaraatio </a:t>
            </a:r>
            <a:r>
              <a:rPr lang="fi-FI" sz="1800" dirty="0">
                <a:solidFill>
                  <a:prstClr val="black"/>
                </a:solidFill>
              </a:rPr>
              <a:t>todistaa, että tuote joka tulee Tulliliiton alueelle (Venäjä, Kazakstan ja Valko-Venäjä), vastaa Tulliliiton standardeja ja vaatimuksia </a:t>
            </a:r>
          </a:p>
          <a:p>
            <a:pPr lvl="0"/>
            <a:endParaRPr lang="fi-FI" sz="1800" dirty="0">
              <a:solidFill>
                <a:prstClr val="black"/>
              </a:solidFill>
            </a:endParaRPr>
          </a:p>
          <a:p>
            <a:pPr lvl="0"/>
            <a:r>
              <a:rPr lang="fi-FI" sz="1800" dirty="0">
                <a:solidFill>
                  <a:schemeClr val="accent1"/>
                </a:solidFill>
              </a:rPr>
              <a:t>Hakijana voi olla vain Tulliliiton jäsenmaiden alueella rekisteröity </a:t>
            </a:r>
            <a:r>
              <a:rPr lang="fi-FI" sz="1800" dirty="0" smtClean="0">
                <a:solidFill>
                  <a:schemeClr val="accent1"/>
                </a:solidFill>
              </a:rPr>
              <a:t>yritys</a:t>
            </a:r>
            <a:endParaRPr lang="fi-FI" sz="1800" dirty="0">
              <a:solidFill>
                <a:schemeClr val="accent1"/>
              </a:solidFill>
            </a:endParaRPr>
          </a:p>
          <a:p>
            <a:pPr lvl="0"/>
            <a:endParaRPr lang="fi-FI" sz="1800" dirty="0">
              <a:solidFill>
                <a:schemeClr val="accent1"/>
              </a:solidFill>
            </a:endParaRPr>
          </a:p>
          <a:p>
            <a:pPr lvl="0"/>
            <a:r>
              <a:rPr lang="fi-FI" sz="1800" dirty="0">
                <a:solidFill>
                  <a:schemeClr val="accent1"/>
                </a:solidFill>
              </a:rPr>
              <a:t>Hakija voi olla ulkomaalaisen valmistajan edustaja, jolla on vastuu tuotteen laadusta ja normien vastaavuudesta sopimuksen mukaan</a:t>
            </a:r>
            <a:r>
              <a:rPr lang="fi-FI" sz="1800" dirty="0" smtClean="0">
                <a:solidFill>
                  <a:schemeClr val="accent1"/>
                </a:solidFill>
              </a:rPr>
              <a:t>.</a:t>
            </a:r>
            <a:endParaRPr lang="fi-FI" sz="1800" dirty="0">
              <a:solidFill>
                <a:schemeClr val="accent1"/>
              </a:solidFill>
            </a:endParaRPr>
          </a:p>
          <a:p>
            <a:pPr lvl="0"/>
            <a:endParaRPr lang="fi-FI" sz="1800" dirty="0">
              <a:solidFill>
                <a:prstClr val="black"/>
              </a:solidFill>
            </a:endParaRPr>
          </a:p>
          <a:p>
            <a:pPr lvl="0"/>
            <a:r>
              <a:rPr lang="fi-FI" sz="1800" dirty="0">
                <a:solidFill>
                  <a:prstClr val="black"/>
                </a:solidFill>
              </a:rPr>
              <a:t>Hakija tekee Deklaraation ja vahvistuttaa sen sertifiointilaitoksessa, joka on listattu Tulliliiton Yhtenäisessä Sertifiointilaitosten Rekisterissä</a:t>
            </a:r>
          </a:p>
          <a:p>
            <a:pPr lvl="0"/>
            <a:endParaRPr lang="fi-FI" sz="1800" dirty="0">
              <a:solidFill>
                <a:prstClr val="black"/>
              </a:solidFill>
            </a:endParaRPr>
          </a:p>
          <a:p>
            <a:pPr lvl="0"/>
            <a:r>
              <a:rPr lang="fi-FI" sz="1800" dirty="0">
                <a:solidFill>
                  <a:prstClr val="black"/>
                </a:solidFill>
              </a:rPr>
              <a:t>Tiedot myönnetyistä Deklaraatioista laitetaan Yhtenäiseen Deklaraatioiden Rekisteriin ja se on voimassa koko Tulliliiton </a:t>
            </a:r>
            <a:r>
              <a:rPr lang="fi-FI" sz="1800" dirty="0" smtClean="0">
                <a:solidFill>
                  <a:prstClr val="black"/>
                </a:solidFill>
              </a:rPr>
              <a:t>alueella</a:t>
            </a:r>
          </a:p>
          <a:p>
            <a:pPr lvl="0"/>
            <a:endParaRPr lang="fi-FI" sz="1800" dirty="0">
              <a:solidFill>
                <a:prstClr val="black"/>
              </a:solidFill>
            </a:endParaRPr>
          </a:p>
          <a:p>
            <a:pPr lvl="0"/>
            <a:r>
              <a:rPr lang="fi-FI" sz="1800" dirty="0" smtClean="0">
                <a:solidFill>
                  <a:prstClr val="black"/>
                </a:solidFill>
              </a:rPr>
              <a:t>Deklaraatioon laitetaan hakijan </a:t>
            </a:r>
            <a:r>
              <a:rPr lang="fi-FI" sz="1800" dirty="0" smtClean="0">
                <a:solidFill>
                  <a:prstClr val="black"/>
                </a:solidFill>
              </a:rPr>
              <a:t>leima</a:t>
            </a:r>
            <a:endParaRPr lang="fi-FI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i-FI" sz="1800" dirty="0">
              <a:solidFill>
                <a:prstClr val="black"/>
              </a:solidFill>
              <a:latin typeface="Calibri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37512" cy="1143000"/>
          </a:xfrm>
        </p:spPr>
        <p:txBody>
          <a:bodyPr/>
          <a:lstStyle/>
          <a:p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2.4 Vastaavuuden </a:t>
            </a:r>
            <a:r>
              <a:rPr lang="fi-FI" sz="2000" b="1" dirty="0">
                <a:solidFill>
                  <a:schemeClr val="tx2"/>
                </a:solidFill>
                <a:latin typeface="+mn-lt"/>
              </a:rPr>
              <a:t>vakuuttaminen Tullilitossa</a:t>
            </a:r>
            <a:br>
              <a:rPr lang="fi-FI" sz="2000" b="1" dirty="0">
                <a:solidFill>
                  <a:schemeClr val="tx2"/>
                </a:solidFill>
                <a:latin typeface="+mn-lt"/>
              </a:rPr>
            </a:br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Tulliliiton </a:t>
            </a:r>
            <a:r>
              <a:rPr lang="fi-FI" sz="2000" b="1" dirty="0">
                <a:solidFill>
                  <a:schemeClr val="tx2"/>
                </a:solidFill>
                <a:latin typeface="+mn-lt"/>
              </a:rPr>
              <a:t>Vastaavuusdeklaraatio 7 </a:t>
            </a:r>
            <a:r>
              <a:rPr lang="fi-FI" sz="2000" b="1" dirty="0" smtClean="0">
                <a:solidFill>
                  <a:schemeClr val="tx2"/>
                </a:solidFill>
                <a:latin typeface="+mn-lt"/>
              </a:rPr>
              <a:t>(8)</a:t>
            </a:r>
            <a:endParaRPr lang="fi-FI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5" y="1357846"/>
            <a:ext cx="6868621" cy="523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0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tx2"/>
                </a:solidFill>
              </a:rPr>
              <a:t>2.4 Vastaavuuden </a:t>
            </a:r>
            <a:r>
              <a:rPr lang="fi-FI" sz="2000" b="1" dirty="0">
                <a:solidFill>
                  <a:schemeClr val="tx2"/>
                </a:solidFill>
              </a:rPr>
              <a:t>vakuuttaminen Tullilitossa</a:t>
            </a:r>
            <a:br>
              <a:rPr lang="fi-FI" sz="2000" b="1" dirty="0">
                <a:solidFill>
                  <a:schemeClr val="tx2"/>
                </a:solidFill>
              </a:rPr>
            </a:br>
            <a:r>
              <a:rPr lang="fi-FI" sz="2000" b="1" dirty="0">
                <a:solidFill>
                  <a:schemeClr val="tx2"/>
                </a:solidFill>
              </a:rPr>
              <a:t>Vastaavuussertifikaatin ja Vastaavuusvakuutuksen hakeminen 8 (</a:t>
            </a:r>
            <a:r>
              <a:rPr lang="fi-FI" sz="2000" b="1" dirty="0" err="1">
                <a:solidFill>
                  <a:schemeClr val="tx2"/>
                </a:solidFill>
              </a:rPr>
              <a:t>8</a:t>
            </a:r>
            <a:r>
              <a:rPr lang="fi-FI" sz="20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2" indent="0">
              <a:buNone/>
            </a:pPr>
            <a:r>
              <a:rPr lang="fi-FI" sz="1900" b="1" dirty="0"/>
              <a:t>Hakemisen prosessi edellyttää </a:t>
            </a:r>
            <a:r>
              <a:rPr lang="fi-FI" sz="1900" b="1" dirty="0" smtClean="0"/>
              <a:t>tavallisesti:</a:t>
            </a:r>
          </a:p>
          <a:p>
            <a:pPr lvl="2">
              <a:lnSpc>
                <a:spcPct val="110000"/>
              </a:lnSpc>
            </a:pPr>
            <a:r>
              <a:rPr lang="fi-FI" sz="1900" dirty="0" smtClean="0"/>
              <a:t>CN nimike </a:t>
            </a:r>
            <a:r>
              <a:rPr lang="fi-FI" sz="1900" dirty="0"/>
              <a:t>(tullikoodi), </a:t>
            </a:r>
            <a:r>
              <a:rPr lang="fi-FI" sz="1900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fi-FI" sz="1900" dirty="0" smtClean="0">
                <a:solidFill>
                  <a:schemeClr val="tx2"/>
                </a:solidFill>
                <a:hlinkClick r:id="rId2"/>
              </a:rPr>
              <a:t>www.tulli.fi/fi/suomen_tulli/ulkomaankauppatilastot/luokitukset/cn/index.jsp</a:t>
            </a:r>
            <a:endParaRPr lang="fi-FI" sz="1900" dirty="0">
              <a:solidFill>
                <a:schemeClr val="tx2"/>
              </a:solidFill>
            </a:endParaRPr>
          </a:p>
          <a:p>
            <a:pPr lvl="2">
              <a:lnSpc>
                <a:spcPct val="110000"/>
              </a:lnSpc>
            </a:pPr>
            <a:r>
              <a:rPr lang="fi-FI" sz="1900" dirty="0" smtClean="0"/>
              <a:t>tekniset </a:t>
            </a:r>
            <a:r>
              <a:rPr lang="fi-FI" sz="1900" dirty="0"/>
              <a:t>tiedot tuotteesta </a:t>
            </a:r>
          </a:p>
          <a:p>
            <a:pPr lvl="2">
              <a:lnSpc>
                <a:spcPct val="110000"/>
              </a:lnSpc>
            </a:pPr>
            <a:r>
              <a:rPr lang="fi-FI" sz="1900" dirty="0"/>
              <a:t>sertifiointihakemuksen </a:t>
            </a:r>
          </a:p>
          <a:p>
            <a:pPr lvl="2">
              <a:lnSpc>
                <a:spcPct val="110000"/>
              </a:lnSpc>
            </a:pPr>
            <a:r>
              <a:rPr lang="fi-FI" sz="1900" dirty="0"/>
              <a:t>olemassa olevat sertifikaatit </a:t>
            </a:r>
          </a:p>
          <a:p>
            <a:pPr lvl="2">
              <a:lnSpc>
                <a:spcPct val="110000"/>
              </a:lnSpc>
            </a:pPr>
            <a:r>
              <a:rPr lang="fi-FI" sz="1900" dirty="0"/>
              <a:t>testauksien tulokset </a:t>
            </a:r>
          </a:p>
          <a:p>
            <a:pPr lvl="2">
              <a:lnSpc>
                <a:spcPct val="110000"/>
              </a:lnSpc>
            </a:pPr>
            <a:r>
              <a:rPr lang="fi-FI" sz="1900" dirty="0"/>
              <a:t>joissakin tapauksissa laboratorion testaukset </a:t>
            </a:r>
          </a:p>
          <a:p>
            <a:pPr lvl="2">
              <a:lnSpc>
                <a:spcPct val="110000"/>
              </a:lnSpc>
            </a:pPr>
            <a:r>
              <a:rPr lang="fi-FI" sz="1900" dirty="0"/>
              <a:t>joissakin tapauksissa </a:t>
            </a:r>
            <a:r>
              <a:rPr lang="fi-FI" sz="1900" dirty="0" smtClean="0"/>
              <a:t>näytteet</a:t>
            </a:r>
          </a:p>
          <a:p>
            <a:pPr lvl="2">
              <a:lnSpc>
                <a:spcPct val="110000"/>
              </a:lnSpc>
            </a:pPr>
            <a:r>
              <a:rPr lang="fi-FI" sz="1900" dirty="0"/>
              <a:t>e</a:t>
            </a:r>
            <a:r>
              <a:rPr lang="fi-FI" sz="1900" dirty="0" smtClean="0"/>
              <a:t>hkä tuotannon tarkastuksen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fi-FI" sz="1900" dirty="0" smtClean="0">
                <a:solidFill>
                  <a:srgbClr val="FF0000"/>
                </a:solidFill>
              </a:rPr>
              <a:t>    </a:t>
            </a:r>
            <a:r>
              <a:rPr lang="fi-FI" sz="1900" dirty="0" smtClean="0">
                <a:solidFill>
                  <a:srgbClr val="FF0000"/>
                </a:solidFill>
              </a:rPr>
              <a:t>(kaikki em</a:t>
            </a:r>
            <a:r>
              <a:rPr lang="fi-FI" sz="1900" dirty="0" smtClean="0">
                <a:solidFill>
                  <a:srgbClr val="FF0000"/>
                </a:solidFill>
              </a:rPr>
              <a:t>. venäjän kielellä)</a:t>
            </a:r>
          </a:p>
          <a:p>
            <a:pPr lvl="2"/>
            <a:endParaRPr lang="fi-FI" sz="1900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>
                <a:solidFill>
                  <a:srgbClr val="FF0000"/>
                </a:solidFill>
              </a:rPr>
              <a:t>Yhteenveto 1 (3)</a:t>
            </a:r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Hygienialausuntojen myöntäminen on lopetettu. Nyt vaaditaan Valtion Rekisteröinti tai voidaan hakea vapaaehtoinen Eksperttilausunto</a:t>
            </a:r>
          </a:p>
          <a:p>
            <a:endParaRPr lang="fi-FI" dirty="0" smtClean="0"/>
          </a:p>
          <a:p>
            <a:r>
              <a:rPr lang="fi-FI" dirty="0" smtClean="0"/>
              <a:t>Tekninen säätely on siirretty Tulliliiton tasolle ja tämän seurauksena kansallinen Tekninen Säätely lakkautetaan</a:t>
            </a:r>
          </a:p>
          <a:p>
            <a:endParaRPr lang="fi-FI" dirty="0" smtClean="0"/>
          </a:p>
          <a:p>
            <a:r>
              <a:rPr lang="fi-FI" dirty="0" smtClean="0"/>
              <a:t>Kansallinen sertifiointi siirretään Tulliliiton tasolle</a:t>
            </a:r>
          </a:p>
          <a:p>
            <a:endParaRPr lang="fi-FI" dirty="0" smtClean="0"/>
          </a:p>
          <a:p>
            <a:r>
              <a:rPr lang="fi-FI" dirty="0" smtClean="0"/>
              <a:t>Tulliliiton Teknisen määräysten tarkoitus on tulla yhtenäiseksi eurooppalaisten järjestelmien kanssa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Yhteenveto </a:t>
            </a:r>
            <a:r>
              <a:rPr lang="fi-FI" sz="2400" b="1" dirty="0">
                <a:solidFill>
                  <a:srgbClr val="FF0000"/>
                </a:solidFill>
              </a:rPr>
              <a:t>2</a:t>
            </a:r>
            <a:r>
              <a:rPr lang="fi-FI" sz="2400" b="1" dirty="0" smtClean="0">
                <a:solidFill>
                  <a:srgbClr val="FF0000"/>
                </a:solidFill>
              </a:rPr>
              <a:t> (3)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1800" dirty="0">
                <a:solidFill>
                  <a:prstClr val="black"/>
                </a:solidFill>
              </a:rPr>
              <a:t>Tulliliitossa noin 1/3 tuotteista vaaditaan pakollinen Vastaavuussertifikaatti ja noin 2/3 tuotteista </a:t>
            </a:r>
            <a:r>
              <a:rPr lang="fi-FI" sz="1800" dirty="0" smtClean="0">
                <a:solidFill>
                  <a:prstClr val="black"/>
                </a:solidFill>
              </a:rPr>
              <a:t>Vastaavuusvaakutus (Deklaraatio)</a:t>
            </a:r>
            <a:endParaRPr lang="fi-FI" sz="1800" dirty="0">
              <a:solidFill>
                <a:prstClr val="black"/>
              </a:solidFill>
            </a:endParaRPr>
          </a:p>
          <a:p>
            <a:pPr lvl="0"/>
            <a:r>
              <a:rPr lang="fi-FI" sz="1800" dirty="0">
                <a:solidFill>
                  <a:prstClr val="black"/>
                </a:solidFill>
              </a:rPr>
              <a:t>Nykyiset kansalliset sertifikaatit poistuvat näiden </a:t>
            </a:r>
            <a:r>
              <a:rPr lang="fi-FI" sz="1800" dirty="0" smtClean="0">
                <a:solidFill>
                  <a:prstClr val="black"/>
                </a:solidFill>
              </a:rPr>
              <a:t>voimassaoloajan </a:t>
            </a:r>
            <a:r>
              <a:rPr lang="fi-FI" sz="1800" dirty="0">
                <a:solidFill>
                  <a:prstClr val="black"/>
                </a:solidFill>
              </a:rPr>
              <a:t>päätyttyä tai jos Teknisessä Määräyksessä ei ole määrätty </a:t>
            </a:r>
            <a:r>
              <a:rPr lang="fi-FI" sz="1800" dirty="0" smtClean="0">
                <a:solidFill>
                  <a:prstClr val="black"/>
                </a:solidFill>
              </a:rPr>
              <a:t>toisin</a:t>
            </a:r>
            <a:endParaRPr lang="fi-FI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i-FI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800" dirty="0">
                <a:solidFill>
                  <a:prstClr val="black"/>
                </a:solidFill>
              </a:rPr>
              <a:t>Tulliliitossa on yli 60 </a:t>
            </a:r>
            <a:r>
              <a:rPr lang="fi-FI" sz="1800" dirty="0" smtClean="0">
                <a:solidFill>
                  <a:prstClr val="black"/>
                </a:solidFill>
              </a:rPr>
              <a:t>pakollisesti sertifioitavaa tuoteryhmää mm</a:t>
            </a:r>
            <a:r>
              <a:rPr lang="fi-FI" sz="1800" dirty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fi-FI" sz="1800" dirty="0">
                <a:solidFill>
                  <a:prstClr val="black"/>
                </a:solidFill>
              </a:rPr>
              <a:t>koneet ja laitteet, pienjännitelaitteet, korkeajännitelaitteet </a:t>
            </a:r>
          </a:p>
          <a:p>
            <a:pPr lvl="1"/>
            <a:r>
              <a:rPr lang="fi-FI" sz="1800" dirty="0">
                <a:solidFill>
                  <a:prstClr val="black"/>
                </a:solidFill>
              </a:rPr>
              <a:t>tekstiilit, jalkineet, lasten tuotteet </a:t>
            </a:r>
          </a:p>
          <a:p>
            <a:pPr lvl="1"/>
            <a:r>
              <a:rPr lang="fi-FI" sz="1800" dirty="0">
                <a:solidFill>
                  <a:prstClr val="black"/>
                </a:solidFill>
              </a:rPr>
              <a:t>elintarvikkeet, pakkaukset </a:t>
            </a:r>
          </a:p>
          <a:p>
            <a:pPr lvl="1"/>
            <a:r>
              <a:rPr lang="fi-FI" sz="1800" dirty="0">
                <a:solidFill>
                  <a:prstClr val="black"/>
                </a:solidFill>
              </a:rPr>
              <a:t>kemialliset tuotteet, kosmetiikka </a:t>
            </a:r>
          </a:p>
          <a:p>
            <a:pPr lvl="1"/>
            <a:r>
              <a:rPr lang="fi-FI" sz="1800" dirty="0">
                <a:solidFill>
                  <a:prstClr val="black"/>
                </a:solidFill>
              </a:rPr>
              <a:t>rakennusmateriaalit, kalusteet  </a:t>
            </a:r>
          </a:p>
          <a:p>
            <a:pPr lvl="1"/>
            <a:r>
              <a:rPr lang="fi-FI" sz="1800" dirty="0">
                <a:solidFill>
                  <a:prstClr val="black"/>
                </a:solidFill>
              </a:rPr>
              <a:t>pyöräajoneuvot </a:t>
            </a:r>
          </a:p>
          <a:p>
            <a:pPr lvl="1"/>
            <a:r>
              <a:rPr lang="fi-FI" sz="1800" dirty="0">
                <a:solidFill>
                  <a:prstClr val="black"/>
                </a:solidFill>
              </a:rPr>
              <a:t>jne. 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21488" cy="936104"/>
          </a:xfrm>
        </p:spPr>
        <p:txBody>
          <a:bodyPr>
            <a:normAutofit fontScale="90000"/>
          </a:bodyPr>
          <a:lstStyle/>
          <a:p>
            <a:r>
              <a:rPr lang="fi-FI" sz="2200" b="1" dirty="0" smtClean="0">
                <a:solidFill>
                  <a:schemeClr val="tx2"/>
                </a:solidFill>
              </a:rPr>
              <a:t>1. Markinvest Oy tullaus- ja sertifiointipalvelut</a:t>
            </a:r>
            <a:br>
              <a:rPr lang="fi-FI" sz="2200" b="1" dirty="0" smtClean="0">
                <a:solidFill>
                  <a:schemeClr val="tx2"/>
                </a:solidFill>
              </a:rPr>
            </a:br>
            <a:r>
              <a:rPr lang="fi-FI" sz="2200" b="1" dirty="0">
                <a:solidFill>
                  <a:schemeClr val="tx2"/>
                </a:solidFill>
              </a:rPr>
              <a:t>Yleisimmät sertifiointia koskevat </a:t>
            </a:r>
            <a:r>
              <a:rPr lang="fi-FI" sz="2200" b="1" dirty="0" smtClean="0">
                <a:solidFill>
                  <a:schemeClr val="tx2"/>
                </a:solidFill>
              </a:rPr>
              <a:t>kysymykset 1(5)</a:t>
            </a:r>
            <a:r>
              <a:rPr lang="fi-FI" sz="2000" dirty="0"/>
              <a:t/>
            </a:r>
            <a:br>
              <a:rPr lang="fi-FI" sz="2000" dirty="0"/>
            </a:br>
            <a:endParaRPr lang="fi-FI" sz="2000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53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800" dirty="0" smtClean="0"/>
              <a:t>Sertifiointiasiakkaamme </a:t>
            </a:r>
            <a:r>
              <a:rPr lang="fi-FI" sz="1800" dirty="0" smtClean="0"/>
              <a:t>saavat vastauksen sertifiointitarpeesta ja  optimaalisen </a:t>
            </a:r>
            <a:r>
              <a:rPr lang="fi-FI" sz="1800" dirty="0" smtClean="0"/>
              <a:t>sertifiointivaihtoehdon, selvityksen </a:t>
            </a:r>
            <a:r>
              <a:rPr lang="fi-FI" sz="1800" dirty="0" smtClean="0"/>
              <a:t>kaikista tarvittavista asiapapereista, testeistä ja muista tarpeellisista asiakirjoista ja sertifikaateista. </a:t>
            </a: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Autamme </a:t>
            </a:r>
            <a:r>
              <a:rPr lang="fi-FI" sz="1800" dirty="0" smtClean="0"/>
              <a:t>myös tullausprosesseissa</a:t>
            </a:r>
            <a:r>
              <a:rPr lang="fi-FI" sz="1800" dirty="0"/>
              <a:t>. Markinvest toimii yhden luukun periaatteella. </a:t>
            </a:r>
            <a:endParaRPr lang="fi-FI" sz="1800" dirty="0" smtClean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b="1" dirty="0" smtClean="0"/>
              <a:t>Yleisimmät sertifiointia koskevat kysymykset: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sz="1800" dirty="0" smtClean="0"/>
              <a:t>Ostaja vaatii, että tuotteella on oltava GOST R sertifikaatti, mitä meidän pitää tehdä? Paljonko GOST R maksaa? Kuinka kauan GOST R sertifikaatin saaminen kestää?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sz="2000" dirty="0" smtClean="0"/>
              <a:t>Sopimukseen on kirjoitettu, että meidän on hankittava </a:t>
            </a:r>
            <a:br>
              <a:rPr lang="fi-FI" sz="2000" dirty="0" smtClean="0"/>
            </a:br>
            <a:r>
              <a:rPr lang="fi-FI" sz="2000" dirty="0" smtClean="0"/>
              <a:t>GOST R, Hygienialausunto ja RTN </a:t>
            </a:r>
            <a:r>
              <a:rPr lang="fi-FI" sz="2000" dirty="0" smtClean="0"/>
              <a:t>(</a:t>
            </a:r>
            <a:r>
              <a:rPr lang="ru-RU" sz="2000" dirty="0"/>
              <a:t>Разрешение на </a:t>
            </a:r>
            <a:r>
              <a:rPr lang="ru-RU" sz="2000" dirty="0" smtClean="0"/>
              <a:t>применение</a:t>
            </a:r>
            <a:r>
              <a:rPr lang="fi-FI" sz="2000" dirty="0" smtClean="0"/>
              <a:t>) </a:t>
            </a:r>
            <a:r>
              <a:rPr lang="fi-FI" sz="2000" dirty="0" smtClean="0"/>
              <a:t>käyttölupa</a:t>
            </a:r>
            <a:r>
              <a:rPr lang="fi-FI" sz="2000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sz="2000" dirty="0" smtClean="0"/>
              <a:t>Viemme tuotteet omaan käyttöömme, saako tullivapauden?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sz="2000" dirty="0">
                <a:solidFill>
                  <a:schemeClr val="accent1"/>
                </a:solidFill>
              </a:rPr>
              <a:t>Onko totta, että kaikki sertifikaatit on uusittava maaliskuussa 2015?</a:t>
            </a:r>
          </a:p>
          <a:p>
            <a:pPr marL="400050" lvl="1" indent="0">
              <a:buNone/>
            </a:pPr>
            <a:endParaRPr lang="fi-FI" sz="2000" dirty="0" smtClean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© Markinvest Oy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21488" cy="86409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fi-FI" sz="2400" b="1" dirty="0" smtClean="0">
                <a:solidFill>
                  <a:srgbClr val="FF0000"/>
                </a:solidFill>
              </a:rPr>
              <a:t>Yhteenveto </a:t>
            </a:r>
            <a:r>
              <a:rPr lang="fi-FI" sz="2400" b="1" dirty="0">
                <a:solidFill>
                  <a:srgbClr val="FF0000"/>
                </a:solidFill>
              </a:rPr>
              <a:t>3</a:t>
            </a:r>
            <a:r>
              <a:rPr lang="fi-FI" sz="2400" b="1" dirty="0" smtClean="0">
                <a:solidFill>
                  <a:srgbClr val="FF0000"/>
                </a:solidFill>
              </a:rPr>
              <a:t> (</a:t>
            </a:r>
            <a:r>
              <a:rPr lang="fi-FI" sz="2400" b="1" dirty="0" err="1" smtClean="0">
                <a:solidFill>
                  <a:srgbClr val="FF0000"/>
                </a:solidFill>
              </a:rPr>
              <a:t>3</a:t>
            </a:r>
            <a:r>
              <a:rPr lang="fi-FI" sz="2400" b="1" dirty="0" smtClean="0">
                <a:solidFill>
                  <a:srgbClr val="FF0000"/>
                </a:solidFill>
              </a:rPr>
              <a:t>)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1800" dirty="0"/>
              <a:t>Vastaavuus-sertifikaatti: 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Sertifikaatti </a:t>
            </a:r>
            <a:r>
              <a:rPr lang="fi-FI" sz="1800" dirty="0"/>
              <a:t>on esitettävä tullauksessa ja kaupanteon eri vaiheissa </a:t>
            </a:r>
            <a:r>
              <a:rPr lang="fi-FI" sz="1800" dirty="0" smtClean="0"/>
              <a:t>mm. sopimuksessa </a:t>
            </a:r>
            <a:endParaRPr lang="fi-FI" sz="1800" dirty="0"/>
          </a:p>
          <a:p>
            <a:r>
              <a:rPr lang="fi-FI" sz="1800" dirty="0"/>
              <a:t>Sertifikaatin </a:t>
            </a:r>
            <a:r>
              <a:rPr lang="fi-FI" sz="1800" dirty="0" smtClean="0"/>
              <a:t>hankkijana </a:t>
            </a:r>
            <a:r>
              <a:rPr lang="fi-FI" sz="1800" dirty="0"/>
              <a:t>voi olla myös ulkomainen yritys </a:t>
            </a:r>
            <a:r>
              <a:rPr lang="fi-FI" sz="1800" dirty="0" smtClean="0"/>
              <a:t>?</a:t>
            </a:r>
          </a:p>
          <a:p>
            <a:pPr marL="0" indent="0">
              <a:buNone/>
            </a:pPr>
            <a:r>
              <a:rPr lang="fi-FI" sz="1800" dirty="0" smtClean="0"/>
              <a:t>      (</a:t>
            </a:r>
            <a:r>
              <a:rPr lang="fi-FI" sz="1800" dirty="0" smtClean="0">
                <a:solidFill>
                  <a:srgbClr val="FF0000"/>
                </a:solidFill>
              </a:rPr>
              <a:t>tiedossa ei ole yhtään tapausta</a:t>
            </a:r>
            <a:r>
              <a:rPr lang="fi-FI" sz="1800" dirty="0" smtClean="0"/>
              <a:t>) </a:t>
            </a:r>
            <a:endParaRPr lang="fi-FI" sz="1800" dirty="0"/>
          </a:p>
          <a:p>
            <a:r>
              <a:rPr lang="fi-FI" sz="1800" dirty="0"/>
              <a:t>Sertifikaatin voimassaoloaika on enintään 5 vuotta </a:t>
            </a:r>
          </a:p>
          <a:p>
            <a:r>
              <a:rPr lang="fi-FI" sz="1800" dirty="0"/>
              <a:t>Sertifikaatin pääkieli on venäjä. Sertifikaatin </a:t>
            </a:r>
            <a:r>
              <a:rPr lang="fi-FI" sz="1800" dirty="0" smtClean="0"/>
              <a:t>kääntöpuolelle laitetaan samat </a:t>
            </a:r>
            <a:r>
              <a:rPr lang="fi-FI" sz="1800" dirty="0"/>
              <a:t>tiedot </a:t>
            </a:r>
            <a:r>
              <a:rPr lang="fi-FI" sz="1800" dirty="0" smtClean="0"/>
              <a:t>tekijämaan kansallisella </a:t>
            </a:r>
            <a:r>
              <a:rPr lang="fi-FI" sz="1800" dirty="0"/>
              <a:t>kielillä (Valko – Venäjä, Kazakstan)</a:t>
            </a:r>
          </a:p>
          <a:p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fi-FI" sz="1800" dirty="0" smtClean="0"/>
              <a:t>Vastaavuusvakuutus </a:t>
            </a:r>
            <a:r>
              <a:rPr lang="fi-FI" sz="1800" dirty="0"/>
              <a:t>(Deklaraatio</a:t>
            </a:r>
            <a:r>
              <a:rPr lang="fi-FI" sz="1800" dirty="0" smtClean="0"/>
              <a:t>):</a:t>
            </a:r>
            <a:endParaRPr lang="fi-FI" sz="1800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Esitettävä </a:t>
            </a:r>
            <a:r>
              <a:rPr lang="fi-FI" sz="1800" dirty="0"/>
              <a:t>tullauksessa ja kaupanteon eri vaiheissa </a:t>
            </a:r>
          </a:p>
          <a:p>
            <a:r>
              <a:rPr lang="fi-FI" sz="1800" dirty="0"/>
              <a:t>Hankijana voi olla vain Tulliliiton jäsenmaassa rekisteröity yritys</a:t>
            </a:r>
          </a:p>
          <a:p>
            <a:r>
              <a:rPr lang="fi-FI" sz="1800" dirty="0"/>
              <a:t>Voimassaoloaika on enintään 5 vuotta</a:t>
            </a:r>
          </a:p>
          <a:p>
            <a:r>
              <a:rPr lang="fi-FI" sz="1800" dirty="0"/>
              <a:t>Vastaavuusvakuutuksen pääkieli on venäjä. Vastaavuusvakuutuksen kääntöpuolella on samat tiedot </a:t>
            </a:r>
            <a:r>
              <a:rPr lang="fi-FI" sz="1800" dirty="0" smtClean="0"/>
              <a:t>tekijämaan kansallisella </a:t>
            </a:r>
            <a:r>
              <a:rPr lang="fi-FI" sz="1800" dirty="0"/>
              <a:t>kielellä (Valko-Venäjä, Kazakstan)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720079"/>
          </a:xfrm>
        </p:spPr>
        <p:txBody>
          <a:bodyPr/>
          <a:lstStyle/>
          <a:p>
            <a:r>
              <a:rPr lang="fi-FI" b="1" dirty="0">
                <a:solidFill>
                  <a:schemeClr val="tx2"/>
                </a:solidFill>
              </a:rPr>
              <a:t>ESIMERKKEJÄ SERTIFIOINNIN MONIVAIHEISUUDESTA 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560840" cy="424847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i-FI" b="1" dirty="0">
                <a:solidFill>
                  <a:schemeClr val="tx1"/>
                </a:solidFill>
              </a:rPr>
              <a:t>Nosturit (teillä liikuteltavat)</a:t>
            </a:r>
            <a:endParaRPr lang="fi-FI" dirty="0">
              <a:solidFill>
                <a:schemeClr val="tx1"/>
              </a:solidFill>
            </a:endParaRPr>
          </a:p>
          <a:p>
            <a:pPr algn="l"/>
            <a:r>
              <a:rPr lang="fi-FI" dirty="0">
                <a:solidFill>
                  <a:schemeClr val="tx1"/>
                </a:solidFill>
              </a:rPr>
              <a:t>Tulliliiton Teknisen Määräyksen ”Koneiden ja laitteiden turvallisuudesta” mukainen Sertifikaatti.</a:t>
            </a:r>
          </a:p>
          <a:p>
            <a:pPr algn="l"/>
            <a:r>
              <a:rPr lang="fi-FI" dirty="0">
                <a:solidFill>
                  <a:schemeClr val="tx1"/>
                </a:solidFill>
              </a:rPr>
              <a:t>Jos nopeus on yli 25 km/t maanteillä – </a:t>
            </a:r>
            <a:r>
              <a:rPr lang="fi-FI" dirty="0" smtClean="0">
                <a:solidFill>
                  <a:schemeClr val="tx1"/>
                </a:solidFill>
              </a:rPr>
              <a:t>vaaditaan ajoneuvon </a:t>
            </a:r>
            <a:r>
              <a:rPr lang="fi-FI" dirty="0">
                <a:solidFill>
                  <a:schemeClr val="tx1"/>
                </a:solidFill>
              </a:rPr>
              <a:t>passi </a:t>
            </a:r>
            <a:r>
              <a:rPr lang="fi-FI" dirty="0" smtClean="0">
                <a:solidFill>
                  <a:schemeClr val="tx1"/>
                </a:solidFill>
              </a:rPr>
              <a:t>ja tehdään Ajoneuvontyypin </a:t>
            </a:r>
            <a:r>
              <a:rPr lang="fi-FI" dirty="0">
                <a:solidFill>
                  <a:schemeClr val="tx1"/>
                </a:solidFill>
              </a:rPr>
              <a:t>Hyväksynnän perusteella</a:t>
            </a:r>
            <a:r>
              <a:rPr lang="fi-FI" dirty="0" smtClean="0">
                <a:solidFill>
                  <a:schemeClr val="tx1"/>
                </a:solidFill>
              </a:rPr>
              <a:t>.</a:t>
            </a:r>
          </a:p>
          <a:p>
            <a:endParaRPr lang="fi-FI" b="1" dirty="0" smtClean="0">
              <a:solidFill>
                <a:schemeClr val="tx1"/>
              </a:solidFill>
            </a:endParaRPr>
          </a:p>
          <a:p>
            <a:pPr algn="l"/>
            <a:r>
              <a:rPr lang="fi-FI" b="1" dirty="0" smtClean="0">
                <a:solidFill>
                  <a:schemeClr val="tx1"/>
                </a:solidFill>
              </a:rPr>
              <a:t>Maatalouskoneet (traktoriperäkärry</a:t>
            </a:r>
            <a:r>
              <a:rPr lang="fi-FI" b="1" dirty="0">
                <a:solidFill>
                  <a:schemeClr val="tx1"/>
                </a:solidFill>
              </a:rPr>
              <a:t>)</a:t>
            </a:r>
            <a:endParaRPr lang="fi-FI" dirty="0">
              <a:solidFill>
                <a:schemeClr val="tx1"/>
              </a:solidFill>
            </a:endParaRPr>
          </a:p>
          <a:p>
            <a:pPr algn="l"/>
            <a:r>
              <a:rPr lang="fi-FI" dirty="0">
                <a:solidFill>
                  <a:schemeClr val="tx1"/>
                </a:solidFill>
              </a:rPr>
              <a:t>nyt – Tulliliiton Teknisen Määräyksen ”Koneiden ja laitteiden turvallisuudesta” mukainen Sertifikaatti/Deklaraatio</a:t>
            </a:r>
          </a:p>
          <a:p>
            <a:pPr algn="l"/>
            <a:r>
              <a:rPr lang="fi-FI" dirty="0">
                <a:solidFill>
                  <a:schemeClr val="tx1"/>
                </a:solidFill>
              </a:rPr>
              <a:t>Mutta 15.2.2015 astuu voimaan oma Tulliliiton Tekninen Määräys ”Maatalous- ja metsätraktoreiden ja niiden perävaunujen turvallisuudesta” – &gt; sertifikaatti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2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6864" cy="5544616"/>
          </a:xfrm>
        </p:spPr>
        <p:txBody>
          <a:bodyPr>
            <a:normAutofit/>
          </a:bodyPr>
          <a:lstStyle/>
          <a:p>
            <a:pPr algn="l"/>
            <a:r>
              <a:rPr lang="fi-FI" b="1" dirty="0"/>
              <a:t>Tieto-/viestintätekniikka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Tulliliiton Teknisten Määräysten ”Pienjännitteiden laitteiden turvallisuudesta” ja ”Sähkömagneettinen yhteensopivuus” mukainen Sertifikaatti tai Deklaraatio</a:t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FSB </a:t>
            </a:r>
            <a:r>
              <a:rPr lang="fi-FI" dirty="0" err="1"/>
              <a:t>notifikaatio</a:t>
            </a:r>
            <a:r>
              <a:rPr lang="fi-FI" dirty="0"/>
              <a:t> (Venäjän Turvallisuusviraston erikoislupa) – salaiset kryptagraafiset menetelmät.</a:t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Deklaraatio </a:t>
            </a:r>
            <a:r>
              <a:rPr lang="fi-FI" dirty="0" err="1"/>
              <a:t>Svjaz</a:t>
            </a:r>
            <a:r>
              <a:rPr lang="fi-FI" dirty="0"/>
              <a:t> (Yhteyden (Viestinnän) Ministeriön vaatimustenmukaisuusvakuutus) – ei tuo häiriöitä yhteisverkostoon ja – laitteisiin.</a:t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Tietyt </a:t>
            </a:r>
            <a:r>
              <a:rPr lang="fi-FI" dirty="0"/>
              <a:t>taajuudet ja tehot: Radiotaajuuden Keskustan Lausunto ja Teollisuuden ja </a:t>
            </a:r>
            <a:r>
              <a:rPr lang="fi-FI" dirty="0" smtClean="0"/>
              <a:t>Kaupan  </a:t>
            </a:r>
            <a:r>
              <a:rPr lang="fi-FI" dirty="0"/>
              <a:t>Ministeriön Lisenssi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918648" cy="1728191"/>
          </a:xfrm>
        </p:spPr>
        <p:txBody>
          <a:bodyPr>
            <a:normAutofit fontScale="90000"/>
          </a:bodyPr>
          <a:lstStyle/>
          <a:p>
            <a:pPr algn="l"/>
            <a:r>
              <a:rPr lang="fi-FI" b="1" dirty="0"/>
              <a:t>Kemikaalit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Tietyt </a:t>
            </a:r>
            <a:r>
              <a:rPr lang="fi-FI" dirty="0"/>
              <a:t>kemikaalit – Valtion Rekisteröinti hygienian viranomaisten puolelta,</a:t>
            </a:r>
            <a:br>
              <a:rPr lang="fi-FI" dirty="0"/>
            </a:br>
            <a:r>
              <a:rPr lang="fi-FI" dirty="0" smtClean="0"/>
              <a:t>Muuta: </a:t>
            </a:r>
            <a:r>
              <a:rPr lang="fi-FI" dirty="0"/>
              <a:t>– vapaaehtoisesti Eksperttilausunto hygienian viranomaiselta,</a:t>
            </a:r>
            <a:br>
              <a:rPr lang="fi-FI" dirty="0"/>
            </a:br>
            <a:r>
              <a:rPr lang="fi-FI" dirty="0"/>
              <a:t>nyt on mahdollista </a:t>
            </a:r>
            <a:r>
              <a:rPr lang="fi-FI" dirty="0" smtClean="0"/>
              <a:t> myös – </a:t>
            </a:r>
            <a:r>
              <a:rPr lang="fi-FI" dirty="0"/>
              <a:t>vapaaehtoinen GOST R </a:t>
            </a:r>
            <a:r>
              <a:rPr lang="fi-FI" dirty="0" smtClean="0"/>
              <a:t>sertifikaatti. 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 err="1" smtClean="0"/>
              <a:t>Huom</a:t>
            </a:r>
            <a:r>
              <a:rPr lang="fi-FI" b="1" dirty="0"/>
              <a:t>! </a:t>
            </a:r>
            <a:r>
              <a:rPr lang="fi-FI" dirty="0"/>
              <a:t>Oma Tulliliiton Tekninen Määräys – 1.1.2017 alk.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704856" cy="2785864"/>
          </a:xfrm>
        </p:spPr>
        <p:txBody>
          <a:bodyPr>
            <a:normAutofit fontScale="92500"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Markinvest toimii yhden luukun periaatteella </a:t>
            </a:r>
            <a:endParaRPr lang="fi-FI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chemeClr val="tx1"/>
                </a:solidFill>
              </a:rPr>
              <a:t>Sertifiointiasiakkaamme </a:t>
            </a:r>
            <a:r>
              <a:rPr lang="fi-FI" dirty="0">
                <a:solidFill>
                  <a:schemeClr val="tx1"/>
                </a:solidFill>
              </a:rPr>
              <a:t>saavat vastauksen sertifiointitarpeesta ja  optimaalisen </a:t>
            </a:r>
            <a:r>
              <a:rPr lang="fi-FI" dirty="0" smtClean="0">
                <a:solidFill>
                  <a:schemeClr val="tx1"/>
                </a:solidFill>
              </a:rPr>
              <a:t>sertifiointivaihtoehdon, 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s</a:t>
            </a:r>
            <a:r>
              <a:rPr lang="fi-FI" dirty="0" smtClean="0">
                <a:solidFill>
                  <a:schemeClr val="tx1"/>
                </a:solidFill>
              </a:rPr>
              <a:t>elvityksen </a:t>
            </a:r>
            <a:r>
              <a:rPr lang="fi-FI" dirty="0">
                <a:solidFill>
                  <a:schemeClr val="tx1"/>
                </a:solidFill>
              </a:rPr>
              <a:t>kaikista tarvittavista asiapapereista, testeistä ja muista tarpeellisista asiakirjoista ja sertifikaateista.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chemeClr val="tx1"/>
                </a:solidFill>
              </a:rPr>
              <a:t>Autamme </a:t>
            </a:r>
            <a:r>
              <a:rPr lang="fi-FI" dirty="0">
                <a:solidFill>
                  <a:schemeClr val="tx1"/>
                </a:solidFill>
              </a:rPr>
              <a:t>myös tullausprosesseissa</a:t>
            </a:r>
            <a:r>
              <a:rPr lang="fi-FI" dirty="0" smtClean="0">
                <a:solidFill>
                  <a:schemeClr val="tx1"/>
                </a:solidFill>
              </a:rPr>
              <a:t>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8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21488" cy="1143000"/>
          </a:xfrm>
        </p:spPr>
        <p:txBody>
          <a:bodyPr>
            <a:normAutofit/>
          </a:bodyPr>
          <a:lstStyle/>
          <a:p>
            <a:r>
              <a:rPr lang="fi-FI" sz="2400" b="1" dirty="0" smtClean="0">
                <a:solidFill>
                  <a:schemeClr val="tx2"/>
                </a:solidFill>
              </a:rPr>
              <a:t>Parempia tuloksia, pienemmällä panoksella ja nopeammin!</a:t>
            </a:r>
            <a:endParaRPr lang="fi-FI" sz="2400" b="1" dirty="0">
              <a:solidFill>
                <a:schemeClr val="tx2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075240" cy="1440160"/>
          </a:xfrm>
        </p:spPr>
        <p:txBody>
          <a:bodyPr>
            <a:normAutofit/>
          </a:bodyPr>
          <a:lstStyle/>
          <a:p>
            <a:pPr algn="ctr"/>
            <a:endParaRPr lang="fi-FI" sz="2000" dirty="0" smtClean="0"/>
          </a:p>
          <a:p>
            <a:pPr algn="ctr"/>
            <a:r>
              <a:rPr lang="fi-FI" sz="1800" dirty="0" smtClean="0"/>
              <a:t>Yhteystiedot:</a:t>
            </a:r>
            <a:endParaRPr lang="fi-FI" sz="1800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1187624" y="2174875"/>
            <a:ext cx="3384376" cy="1974205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sz="1600" b="1" dirty="0" smtClean="0"/>
              <a:t>Pekka Peltonen</a:t>
            </a:r>
          </a:p>
          <a:p>
            <a:r>
              <a:rPr lang="fi-FI" sz="1600" dirty="0" smtClean="0"/>
              <a:t>Toimitusjohtaja, strategiat ja markkinointi</a:t>
            </a:r>
            <a:endParaRPr lang="fi-FI" sz="1600" dirty="0" smtClean="0"/>
          </a:p>
          <a:p>
            <a:r>
              <a:rPr lang="fi-FI" sz="1600" dirty="0" err="1" smtClean="0">
                <a:hlinkClick r:id="rId2"/>
              </a:rPr>
              <a:t>pekka.peltonen@markinvest.fi</a:t>
            </a:r>
            <a:endParaRPr lang="fi-FI" sz="1600" dirty="0" smtClean="0"/>
          </a:p>
          <a:p>
            <a:r>
              <a:rPr lang="fi-FI" sz="1600" dirty="0" smtClean="0"/>
              <a:t>puh. 040 </a:t>
            </a:r>
            <a:r>
              <a:rPr lang="fi-FI" sz="1600" dirty="0" smtClean="0"/>
              <a:t>900 0322</a:t>
            </a:r>
            <a:endParaRPr lang="fi-FI" sz="1600" dirty="0" smtClean="0"/>
          </a:p>
          <a:p>
            <a:endParaRPr lang="fi-FI" sz="2000" dirty="0" smtClean="0"/>
          </a:p>
          <a:p>
            <a:endParaRPr lang="fi-FI" sz="2000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4"/>
          </p:nvPr>
        </p:nvSpPr>
        <p:spPr>
          <a:xfrm>
            <a:off x="4860033" y="2174875"/>
            <a:ext cx="3744416" cy="2118221"/>
          </a:xfrm>
        </p:spPr>
        <p:txBody>
          <a:bodyPr>
            <a:normAutofit/>
          </a:bodyPr>
          <a:lstStyle/>
          <a:p>
            <a:endParaRPr lang="fi-FI" sz="2000" dirty="0" smtClean="0"/>
          </a:p>
          <a:p>
            <a:pPr>
              <a:buClr>
                <a:schemeClr val="tx1"/>
              </a:buClr>
            </a:pPr>
            <a:r>
              <a:rPr lang="fi-FI" sz="1600" b="1" dirty="0" smtClean="0"/>
              <a:t>Andrey Uvarov</a:t>
            </a:r>
          </a:p>
          <a:p>
            <a:pPr>
              <a:buClr>
                <a:schemeClr val="tx1"/>
              </a:buClr>
            </a:pPr>
            <a:r>
              <a:rPr lang="fi-FI" sz="1600" dirty="0"/>
              <a:t>v</a:t>
            </a:r>
            <a:r>
              <a:rPr lang="fi-FI" sz="1600" dirty="0" smtClean="0"/>
              <a:t>aratoimitusjohtaja, </a:t>
            </a:r>
            <a:r>
              <a:rPr lang="fi-FI" sz="1600" dirty="0" smtClean="0"/>
              <a:t>sertifiointi ja tullaus</a:t>
            </a:r>
            <a:endParaRPr lang="fi-FI" sz="1600" dirty="0" smtClean="0"/>
          </a:p>
          <a:p>
            <a:pPr>
              <a:buClr>
                <a:schemeClr val="tx1"/>
              </a:buClr>
            </a:pPr>
            <a:r>
              <a:rPr lang="fi-FI" sz="1600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andrey@markinvest.fi</a:t>
            </a:r>
            <a:endParaRPr lang="fi-FI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fi-FI" sz="1600" dirty="0" smtClean="0"/>
              <a:t>puh. 040 </a:t>
            </a:r>
            <a:r>
              <a:rPr lang="fi-FI" sz="1600" dirty="0" smtClean="0"/>
              <a:t>900 0320</a:t>
            </a:r>
            <a:endParaRPr lang="fi-FI" sz="1600" dirty="0" smtClean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© Markinvest Oy</a:t>
            </a:r>
            <a:endParaRPr lang="fi-FI" dirty="0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pPr/>
              <a:t>44</a:t>
            </a:fld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2987824" y="4414369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/>
              <a:t>Markinvest </a:t>
            </a:r>
            <a:r>
              <a:rPr lang="fi-FI" sz="2000" b="1" dirty="0" smtClean="0"/>
              <a:t>Oy</a:t>
            </a:r>
          </a:p>
          <a:p>
            <a:pPr algn="ctr"/>
            <a:r>
              <a:rPr lang="fi-FI" sz="2000" dirty="0" smtClean="0"/>
              <a:t>Karjalankatu 35, 15150 Lahti</a:t>
            </a:r>
            <a:endParaRPr lang="fi-FI" sz="2000" dirty="0" smtClean="0"/>
          </a:p>
          <a:p>
            <a:pPr algn="ctr"/>
            <a:r>
              <a:rPr lang="fi-FI" sz="20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www.markinvest.fi</a:t>
            </a:r>
            <a:endParaRPr lang="fi-FI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i-FI" sz="2000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www.gost-r.fi</a:t>
            </a:r>
            <a:endParaRPr lang="fi-FI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6564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152127"/>
          </a:xfrm>
        </p:spPr>
        <p:txBody>
          <a:bodyPr/>
          <a:lstStyle/>
          <a:p>
            <a:pPr>
              <a:defRPr/>
            </a:pPr>
            <a:r>
              <a:rPr lang="fi-FI" b="1" kern="0" dirty="0">
                <a:solidFill>
                  <a:schemeClr val="tx2"/>
                </a:solidFill>
              </a:rPr>
              <a:t>1. </a:t>
            </a:r>
            <a:r>
              <a:rPr lang="fi-FI" b="1" dirty="0">
                <a:solidFill>
                  <a:schemeClr val="tx2"/>
                </a:solidFill>
              </a:rPr>
              <a:t>Markinvest Oy tullaus- ja sertifiointipalvelut </a:t>
            </a:r>
            <a:r>
              <a:rPr lang="fi-FI" b="1" kern="0" dirty="0" smtClean="0">
                <a:solidFill>
                  <a:schemeClr val="tx2"/>
                </a:solidFill>
              </a:rPr>
              <a:t>2(5)</a:t>
            </a:r>
            <a:r>
              <a:rPr lang="fi-FI" b="1" kern="0" dirty="0">
                <a:solidFill>
                  <a:schemeClr val="tx2"/>
                </a:solidFill>
              </a:rPr>
              <a:t/>
            </a:r>
            <a:br>
              <a:rPr lang="fi-FI" b="1" kern="0" dirty="0">
                <a:solidFill>
                  <a:schemeClr val="tx2"/>
                </a:solidFill>
              </a:rPr>
            </a:br>
            <a:r>
              <a:rPr lang="fi-FI" b="1" kern="0" dirty="0">
                <a:solidFill>
                  <a:schemeClr val="tx2"/>
                </a:solidFill>
              </a:rPr>
              <a:t>Sertifioinnin polku Tulliliitossa ja Venäjällä</a:t>
            </a:r>
            <a:br>
              <a:rPr lang="fi-FI" b="1" kern="0" dirty="0">
                <a:solidFill>
                  <a:schemeClr val="tx2"/>
                </a:solidFill>
              </a:rPr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344816" cy="41764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sz="2000" b="1" dirty="0">
                <a:solidFill>
                  <a:schemeClr val="tx1"/>
                </a:solidFill>
              </a:rPr>
              <a:t>Vastaukset kohtiin 1 ja 2:</a:t>
            </a:r>
          </a:p>
          <a:p>
            <a:pPr algn="l"/>
            <a:r>
              <a:rPr lang="fi-FI" sz="2000" dirty="0">
                <a:solidFill>
                  <a:schemeClr val="tx1"/>
                </a:solidFill>
              </a:rPr>
              <a:t>Nyt on aina tarkastettava kuuluuko tuote Tulliliitossa sertifioitaviin tuotteisiin vai ei. </a:t>
            </a:r>
            <a:endParaRPr lang="fi-FI" sz="2000" dirty="0" smtClean="0">
              <a:solidFill>
                <a:schemeClr val="tx1"/>
              </a:solidFill>
            </a:endParaRPr>
          </a:p>
          <a:p>
            <a:pPr algn="l"/>
            <a:endParaRPr lang="fi-FI" sz="2000" dirty="0" smtClean="0">
              <a:solidFill>
                <a:schemeClr val="tx1"/>
              </a:solidFill>
            </a:endParaRPr>
          </a:p>
          <a:p>
            <a:pPr algn="l"/>
            <a:r>
              <a:rPr lang="fi-FI" sz="2000" dirty="0" smtClean="0">
                <a:solidFill>
                  <a:schemeClr val="tx1"/>
                </a:solidFill>
              </a:rPr>
              <a:t>Jos </a:t>
            </a:r>
            <a:r>
              <a:rPr lang="fi-FI" sz="2000" dirty="0">
                <a:solidFill>
                  <a:schemeClr val="tx1"/>
                </a:solidFill>
              </a:rPr>
              <a:t>ei, niin sitten on tarkistettava kuuluuko se Venäjällä pakollisesti sertifioitaviin tuotteisiin ja jos ei, niin silloin ainoa  vaihtoehto on ”vapaaehtoinen” GOST R sertifikaatti.  </a:t>
            </a:r>
            <a:endParaRPr lang="fi-FI" sz="2000" dirty="0" smtClean="0">
              <a:solidFill>
                <a:schemeClr val="tx1"/>
              </a:solidFill>
            </a:endParaRPr>
          </a:p>
          <a:p>
            <a:pPr algn="l"/>
            <a:endParaRPr lang="fi-FI" sz="2000" dirty="0" smtClean="0">
              <a:solidFill>
                <a:schemeClr val="tx1"/>
              </a:solidFill>
            </a:endParaRPr>
          </a:p>
          <a:p>
            <a:pPr algn="l"/>
            <a:r>
              <a:rPr lang="fi-FI" sz="2000" dirty="0" smtClean="0">
                <a:solidFill>
                  <a:schemeClr val="tx1"/>
                </a:solidFill>
              </a:rPr>
              <a:t>Hygienialausuntoa </a:t>
            </a:r>
            <a:r>
              <a:rPr lang="fi-FI" sz="2000" dirty="0">
                <a:solidFill>
                  <a:schemeClr val="tx1"/>
                </a:solidFill>
              </a:rPr>
              <a:t>ja RTN </a:t>
            </a:r>
            <a:r>
              <a:rPr lang="fi-FI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Разрешение на применение </a:t>
            </a:r>
            <a:r>
              <a:rPr lang="fi-FI" sz="2000" dirty="0" smtClean="0">
                <a:solidFill>
                  <a:schemeClr val="tx1"/>
                </a:solidFill>
              </a:rPr>
              <a:t>) </a:t>
            </a:r>
            <a:r>
              <a:rPr lang="fi-FI" sz="2000" dirty="0" smtClean="0">
                <a:solidFill>
                  <a:schemeClr val="tx1"/>
                </a:solidFill>
              </a:rPr>
              <a:t>käyttölupaa </a:t>
            </a:r>
            <a:r>
              <a:rPr lang="fi-FI" sz="2000" dirty="0">
                <a:solidFill>
                  <a:schemeClr val="tx1"/>
                </a:solidFill>
              </a:rPr>
              <a:t>ei enää myönnetä. </a:t>
            </a:r>
            <a:endParaRPr lang="fi-FI" sz="2000" dirty="0" smtClean="0">
              <a:solidFill>
                <a:schemeClr val="tx1"/>
              </a:solidFill>
            </a:endParaRPr>
          </a:p>
          <a:p>
            <a:pPr algn="l"/>
            <a:endParaRPr lang="fi-FI" sz="2000" dirty="0" smtClean="0">
              <a:solidFill>
                <a:schemeClr val="tx1"/>
              </a:solidFill>
            </a:endParaRPr>
          </a:p>
          <a:p>
            <a:pPr algn="l"/>
            <a:r>
              <a:rPr lang="fi-FI" sz="2000" dirty="0" smtClean="0">
                <a:solidFill>
                  <a:schemeClr val="tx1"/>
                </a:solidFill>
              </a:rPr>
              <a:t>Hygienialausunto </a:t>
            </a:r>
            <a:r>
              <a:rPr lang="fi-FI" sz="2000" dirty="0">
                <a:solidFill>
                  <a:schemeClr val="tx1"/>
                </a:solidFill>
              </a:rPr>
              <a:t>on </a:t>
            </a:r>
            <a:r>
              <a:rPr lang="fi-FI" sz="2000" dirty="0" smtClean="0">
                <a:solidFill>
                  <a:schemeClr val="tx1"/>
                </a:solidFill>
              </a:rPr>
              <a:t>korvattu </a:t>
            </a:r>
            <a:r>
              <a:rPr lang="fi-FI" sz="2000" dirty="0">
                <a:solidFill>
                  <a:schemeClr val="tx1"/>
                </a:solidFill>
              </a:rPr>
              <a:t>Tulliliiton pakollisella Valtion Rekisteröinnillä tai vapaaehtoisella Eksperttilausunnolla.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1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792087"/>
          </a:xfrm>
        </p:spPr>
        <p:txBody>
          <a:bodyPr/>
          <a:lstStyle/>
          <a:p>
            <a:r>
              <a:rPr lang="fi-FI" b="1" kern="0" dirty="0">
                <a:solidFill>
                  <a:schemeClr val="tx2"/>
                </a:solidFill>
              </a:rPr>
              <a:t>1. </a:t>
            </a:r>
            <a:r>
              <a:rPr lang="fi-FI" b="1" dirty="0">
                <a:solidFill>
                  <a:schemeClr val="tx2"/>
                </a:solidFill>
              </a:rPr>
              <a:t>Markinvest Oy tullaus- ja sertifiointipalvelut </a:t>
            </a:r>
            <a:r>
              <a:rPr lang="fi-FI" b="1" kern="0" dirty="0" smtClean="0">
                <a:solidFill>
                  <a:schemeClr val="tx2"/>
                </a:solidFill>
              </a:rPr>
              <a:t>3(5)</a:t>
            </a:r>
            <a:r>
              <a:rPr lang="fi-FI" b="1" kern="0" dirty="0">
                <a:solidFill>
                  <a:schemeClr val="tx2"/>
                </a:solidFill>
              </a:rPr>
              <a:t/>
            </a:r>
            <a:br>
              <a:rPr lang="fi-FI" b="1" kern="0" dirty="0">
                <a:solidFill>
                  <a:schemeClr val="tx2"/>
                </a:solidFill>
              </a:rPr>
            </a:br>
            <a:r>
              <a:rPr lang="fi-FI" b="1" kern="0" dirty="0">
                <a:solidFill>
                  <a:schemeClr val="tx2"/>
                </a:solidFill>
              </a:rPr>
              <a:t>Sertifioinnin polku Tulliliitossa ja Venäjällä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344816" cy="4536504"/>
          </a:xfrm>
        </p:spPr>
        <p:txBody>
          <a:bodyPr>
            <a:noAutofit/>
          </a:bodyPr>
          <a:lstStyle/>
          <a:p>
            <a:pPr algn="l"/>
            <a:r>
              <a:rPr lang="fi-FI" sz="1400" b="1" dirty="0">
                <a:solidFill>
                  <a:schemeClr val="tx1"/>
                </a:solidFill>
              </a:rPr>
              <a:t>Vastaus kysymykseen 3.</a:t>
            </a: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1. Tuonti ilman </a:t>
            </a:r>
            <a:r>
              <a:rPr lang="fi-FI" sz="1400" dirty="0" smtClean="0">
                <a:solidFill>
                  <a:schemeClr val="tx1"/>
                </a:solidFill>
              </a:rPr>
              <a:t>tullitariffien ja </a:t>
            </a:r>
            <a:r>
              <a:rPr lang="fi-FI" sz="1400" dirty="0">
                <a:solidFill>
                  <a:schemeClr val="tx1"/>
                </a:solidFill>
              </a:rPr>
              <a:t>tuonti- ALV:n maksamista (esim. investointi </a:t>
            </a:r>
            <a:r>
              <a:rPr lang="fi-FI" sz="1400" dirty="0" smtClean="0">
                <a:solidFill>
                  <a:schemeClr val="tx1"/>
                </a:solidFill>
              </a:rPr>
              <a:t>pääomaan</a:t>
            </a:r>
            <a:r>
              <a:rPr lang="fi-FI" sz="1400" dirty="0">
                <a:solidFill>
                  <a:schemeClr val="tx1"/>
                </a:solidFill>
              </a:rPr>
              <a:t>) on mahdollista vain siinä tapauksessa, kun on saatu erikoislupa </a:t>
            </a:r>
            <a:r>
              <a:rPr lang="fi-FI" sz="1400" dirty="0" err="1">
                <a:solidFill>
                  <a:schemeClr val="tx1"/>
                </a:solidFill>
              </a:rPr>
              <a:t>Minpromtorgilta</a:t>
            </a:r>
            <a:r>
              <a:rPr lang="fi-FI" sz="1400" dirty="0">
                <a:solidFill>
                  <a:schemeClr val="tx1"/>
                </a:solidFill>
              </a:rPr>
              <a:t> (Teollisuuden ja Kaupan Ministeriöltä) ja </a:t>
            </a:r>
            <a:r>
              <a:rPr lang="fi-FI" sz="1400" dirty="0" err="1">
                <a:solidFill>
                  <a:schemeClr val="tx1"/>
                </a:solidFill>
              </a:rPr>
              <a:t>FTS:lta</a:t>
            </a:r>
            <a:r>
              <a:rPr lang="fi-FI" sz="1400" dirty="0">
                <a:solidFill>
                  <a:schemeClr val="tx1"/>
                </a:solidFill>
              </a:rPr>
              <a:t> (Venäjän Tullin Virasto). Lupaprosessi voi kestää jopa n. 4-5 kk. ja vaatii sekä virallisia, että epävirallisia maksuja.</a:t>
            </a:r>
          </a:p>
          <a:p>
            <a:pPr algn="l"/>
            <a:endParaRPr lang="fi-FI" sz="1400" dirty="0" smtClean="0">
              <a:solidFill>
                <a:schemeClr val="tx1"/>
              </a:solidFill>
            </a:endParaRP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2</a:t>
            </a:r>
            <a:r>
              <a:rPr lang="fi-FI" sz="1400" dirty="0">
                <a:solidFill>
                  <a:schemeClr val="tx1"/>
                </a:solidFill>
              </a:rPr>
              <a:t>. Kiireellisessä tapauksessa voi tulla kysymykseen toinen menetelmä, joka sallii pienentää tullitariffien ja tuonti- ALV:n maksuja. Ns. ”ei-kaupallinen toimitus (ilman valuutan tuloja)”. Eli toimitus tytäryhtiön kehittämistä varten.</a:t>
            </a:r>
          </a:p>
          <a:p>
            <a:pPr algn="l"/>
            <a:endParaRPr lang="fi-FI" sz="1400" dirty="0" smtClean="0">
              <a:solidFill>
                <a:schemeClr val="tx1"/>
              </a:solidFill>
            </a:endParaRP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Sopimuksessa </a:t>
            </a:r>
            <a:r>
              <a:rPr lang="fi-FI" sz="1400" dirty="0">
                <a:solidFill>
                  <a:schemeClr val="tx1"/>
                </a:solidFill>
              </a:rPr>
              <a:t>on mahdollista esittää sopivat ja ”vain tullausta varten” laitteiden hinnat. Nämä hinnat olisivat pienemmät (kuitenkin kohtuulliset), kun tavalliset ostohinnat, tästä johtuen tullitariffi- ja ALV-maksut pienenevät.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Sellaiseen sopimukseen </a:t>
            </a:r>
            <a:r>
              <a:rPr lang="fi-FI" sz="1400" dirty="0">
                <a:solidFill>
                  <a:schemeClr val="tx1"/>
                </a:solidFill>
              </a:rPr>
              <a:t>kannattaa </a:t>
            </a:r>
            <a:r>
              <a:rPr lang="fi-FI" sz="1400" dirty="0" smtClean="0">
                <a:solidFill>
                  <a:schemeClr val="tx1"/>
                </a:solidFill>
              </a:rPr>
              <a:t>laittaa </a:t>
            </a:r>
            <a:r>
              <a:rPr lang="fi-FI" sz="1400" dirty="0">
                <a:solidFill>
                  <a:schemeClr val="tx1"/>
                </a:solidFill>
              </a:rPr>
              <a:t>DAP- </a:t>
            </a:r>
            <a:r>
              <a:rPr lang="fi-FI" sz="1400" dirty="0" smtClean="0">
                <a:solidFill>
                  <a:schemeClr val="tx1"/>
                </a:solidFill>
              </a:rPr>
              <a:t>toimitusehto, </a:t>
            </a:r>
            <a:r>
              <a:rPr lang="fi-FI" sz="1400" dirty="0">
                <a:solidFill>
                  <a:schemeClr val="tx1"/>
                </a:solidFill>
              </a:rPr>
              <a:t>eli suomalainen yritys maksaisi rahdin Suomessa. Tämä pienentää myös ALV summaa.</a:t>
            </a:r>
          </a:p>
          <a:p>
            <a:pPr algn="l"/>
            <a:endParaRPr lang="fi-FI" sz="1400" dirty="0" smtClean="0">
              <a:solidFill>
                <a:schemeClr val="tx1"/>
              </a:solidFill>
            </a:endParaRP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Olisi </a:t>
            </a:r>
            <a:r>
              <a:rPr lang="fi-FI" sz="1400" dirty="0">
                <a:solidFill>
                  <a:schemeClr val="tx1"/>
                </a:solidFill>
              </a:rPr>
              <a:t>myös tehtävä Takuukirje Tullille siitä, että laitteet toimitetaan omaan käyttöön, laitetaan taseeseen, eikä myydä eteenpäin.</a:t>
            </a: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Molemmissa menetelmässä sertifiointi ei ole välttämätöntä, voidaan tuoda ilman sertifikaattia. Tämä myös pienentää merkittävästi kustannuksia jos kyseessä on esim. tuotantolaitos.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8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fi-FI" b="1" kern="0" dirty="0">
                <a:solidFill>
                  <a:schemeClr val="tx2"/>
                </a:solidFill>
              </a:rPr>
              <a:t>1. </a:t>
            </a:r>
            <a:r>
              <a:rPr lang="fi-FI" b="1" dirty="0">
                <a:solidFill>
                  <a:schemeClr val="tx2"/>
                </a:solidFill>
              </a:rPr>
              <a:t>Markinvest Oy tullaus- ja sertifiointipalvelut </a:t>
            </a:r>
            <a:r>
              <a:rPr lang="fi-FI" b="1" kern="0" dirty="0" smtClean="0">
                <a:solidFill>
                  <a:schemeClr val="tx2"/>
                </a:solidFill>
              </a:rPr>
              <a:t>4(5</a:t>
            </a:r>
            <a:r>
              <a:rPr lang="fi-FI" b="1" kern="0" dirty="0">
                <a:solidFill>
                  <a:schemeClr val="tx2"/>
                </a:solidFill>
              </a:rPr>
              <a:t>)</a:t>
            </a:r>
            <a:br>
              <a:rPr lang="fi-FI" b="1" kern="0" dirty="0">
                <a:solidFill>
                  <a:schemeClr val="tx2"/>
                </a:solidFill>
              </a:rPr>
            </a:br>
            <a:r>
              <a:rPr lang="fi-FI" b="1" kern="0" dirty="0">
                <a:solidFill>
                  <a:schemeClr val="tx2"/>
                </a:solidFill>
              </a:rPr>
              <a:t>Sertifioinnin polku Tulliliitossa ja Venäjällä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200800" cy="46805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i-FI" b="1" dirty="0">
                <a:solidFill>
                  <a:schemeClr val="tx1"/>
                </a:solidFill>
              </a:rPr>
              <a:t>Vastaus kysymykseen </a:t>
            </a:r>
            <a:r>
              <a:rPr lang="fi-FI" b="1" dirty="0" smtClean="0">
                <a:solidFill>
                  <a:schemeClr val="tx1"/>
                </a:solidFill>
              </a:rPr>
              <a:t>4.</a:t>
            </a:r>
            <a:endParaRPr lang="fi-FI" b="1" dirty="0">
              <a:solidFill>
                <a:schemeClr val="tx1"/>
              </a:solidFill>
            </a:endParaRPr>
          </a:p>
          <a:p>
            <a:pPr algn="l"/>
            <a:r>
              <a:rPr lang="fi-FI" dirty="0">
                <a:solidFill>
                  <a:schemeClr val="tx1"/>
                </a:solidFill>
              </a:rPr>
              <a:t>V</a:t>
            </a:r>
            <a:r>
              <a:rPr lang="fi-FI" dirty="0" smtClean="0">
                <a:solidFill>
                  <a:schemeClr val="tx1"/>
                </a:solidFill>
              </a:rPr>
              <a:t>oimassa </a:t>
            </a:r>
            <a:r>
              <a:rPr lang="fi-FI" dirty="0">
                <a:solidFill>
                  <a:schemeClr val="tx1"/>
                </a:solidFill>
              </a:rPr>
              <a:t>olevat GOST R sekä Venäjän TR sertifikaatit päättyvät 03/2015 jos ko. tuotteet kuuluvat Tulliliiton Teknisten Määräysten alaisiin tuotteisiin.</a:t>
            </a:r>
          </a:p>
          <a:p>
            <a:pPr algn="l"/>
            <a:r>
              <a:rPr lang="fi-FI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fi-FI" dirty="0">
                <a:solidFill>
                  <a:schemeClr val="tx1"/>
                </a:solidFill>
              </a:rPr>
              <a:t>Silloin, kun tuote ei kuulu Tulliliiton teknisen määräyksen alaisiin tuotteisiin, olemassa olevat sertifikaatit ovat voimassa niiden voimassaolon päättymispäivän saakka.</a:t>
            </a:r>
          </a:p>
          <a:p>
            <a:pPr algn="l"/>
            <a:r>
              <a:rPr lang="fi-FI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fi-FI" i="1" dirty="0">
                <a:solidFill>
                  <a:schemeClr val="tx2"/>
                </a:solidFill>
              </a:rPr>
              <a:t>Eli kannattaa joka kerta tarkistaa tuotekohtaisesti, mikä sertifiointi on kyseessä.</a:t>
            </a:r>
            <a:endParaRPr lang="fi-FI" dirty="0">
              <a:solidFill>
                <a:schemeClr val="tx2"/>
              </a:solidFill>
            </a:endParaRPr>
          </a:p>
          <a:p>
            <a:pPr algn="l"/>
            <a:r>
              <a:rPr lang="fi-FI" i="1" dirty="0">
                <a:solidFill>
                  <a:schemeClr val="tx2"/>
                </a:solidFill>
              </a:rPr>
              <a:t>Tätä varten tarvitsemme tuotteiden nimikkeet, CN-koodit, lyhyt informaatio (käyttötarkoitus, pääominaisuudet, tekniset tiedot) ja olemassa olevat sertifikaatit.</a:t>
            </a:r>
            <a:endParaRPr lang="fi-FI" dirty="0">
              <a:solidFill>
                <a:schemeClr val="tx2"/>
              </a:solidFill>
            </a:endParaRPr>
          </a:p>
          <a:p>
            <a:pPr algn="l"/>
            <a:r>
              <a:rPr lang="fi-FI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fi-FI" dirty="0">
                <a:solidFill>
                  <a:schemeClr val="tx1"/>
                </a:solidFill>
              </a:rPr>
              <a:t>Tarkastuksia ja selvitystyöt voidaan aloittaa hyvin ajoissa, mieluummin kesän / syksyn 2014 vaihteessa. Tulliliiton sertifiointi kestää tavallisesti helpoimmassa tapauksessa n. 2 viikkoa (Deklaraatio) ja sertifiointi n. 2-3 kuukautta (Sertifikaatti + tuotannon </a:t>
            </a:r>
            <a:r>
              <a:rPr lang="fi-FI" dirty="0" err="1">
                <a:solidFill>
                  <a:schemeClr val="tx1"/>
                </a:solidFill>
              </a:rPr>
              <a:t>auditointi</a:t>
            </a:r>
            <a:r>
              <a:rPr lang="fi-FI" dirty="0">
                <a:solidFill>
                  <a:schemeClr val="tx1"/>
                </a:solidFill>
              </a:rPr>
              <a:t> vierailuineen).</a:t>
            </a:r>
          </a:p>
          <a:p>
            <a:pPr algn="l"/>
            <a:r>
              <a:rPr lang="fi-FI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fi-FI" dirty="0">
                <a:solidFill>
                  <a:schemeClr val="tx2"/>
                </a:solidFill>
              </a:rPr>
              <a:t>Eli sertifiointityöt käyntiin loka –/ marraskuussa 2014 ottaen huomioon, että joulukuussa Suomessa ei tehdä 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>
                <a:solidFill>
                  <a:schemeClr val="tx2"/>
                </a:solidFill>
              </a:rPr>
              <a:t>mitään, sama juttu Venäjällä joulukuun lopussa ja ainakin 2 viikkoa tammikuussa 2015.</a:t>
            </a:r>
          </a:p>
          <a:p>
            <a:pPr algn="l"/>
            <a:r>
              <a:rPr lang="fi-FI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83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latunnisteen paikkamerkki 1"/>
          <p:cNvSpPr txBox="1">
            <a:spLocks/>
          </p:cNvSpPr>
          <p:nvPr/>
        </p:nvSpPr>
        <p:spPr>
          <a:xfrm>
            <a:off x="0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© Markinvest Oy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ian numeron paikkamerkki 2"/>
          <p:cNvSpPr txBox="1">
            <a:spLocks/>
          </p:cNvSpPr>
          <p:nvPr/>
        </p:nvSpPr>
        <p:spPr>
          <a:xfrm>
            <a:off x="6876256" y="22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06FD1F-F1D0-4DEB-BD4C-36534F03CAD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16496"/>
            <a:ext cx="7758472" cy="4964447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1475656" y="50861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2000" b="1" kern="0" dirty="0" smtClean="0">
                <a:solidFill>
                  <a:schemeClr val="tx2"/>
                </a:solidFill>
              </a:rPr>
              <a:t>1. </a:t>
            </a:r>
            <a:r>
              <a:rPr lang="fi-FI" sz="2000" b="1" dirty="0">
                <a:solidFill>
                  <a:schemeClr val="tx2"/>
                </a:solidFill>
              </a:rPr>
              <a:t>Markinvest Oy tullaus- ja sertifiointipalvelut </a:t>
            </a:r>
            <a:r>
              <a:rPr lang="fi-FI" sz="2000" b="1" kern="0" dirty="0" smtClean="0">
                <a:solidFill>
                  <a:schemeClr val="tx2"/>
                </a:solidFill>
              </a:rPr>
              <a:t>5(5)</a:t>
            </a:r>
            <a:endParaRPr lang="fi-FI" sz="2000" b="1" kern="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fi-FI" sz="2000" b="1" kern="0" dirty="0" smtClean="0">
                <a:solidFill>
                  <a:schemeClr val="tx2"/>
                </a:solidFill>
              </a:rPr>
              <a:t>Sertifioinnin polku </a:t>
            </a:r>
            <a:r>
              <a:rPr lang="fi-FI" sz="2000" b="1" kern="0" dirty="0">
                <a:solidFill>
                  <a:schemeClr val="tx2"/>
                </a:solidFill>
              </a:rPr>
              <a:t>Tulliliitossa ja </a:t>
            </a:r>
            <a:r>
              <a:rPr lang="fi-FI" sz="2000" b="1" kern="0" dirty="0" smtClean="0">
                <a:solidFill>
                  <a:schemeClr val="tx2"/>
                </a:solidFill>
              </a:rPr>
              <a:t>Venäjällä</a:t>
            </a:r>
            <a:endParaRPr lang="fi-FI" sz="2000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21488" cy="984137"/>
          </a:xfrm>
        </p:spPr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tx2"/>
                </a:solidFill>
              </a:rPr>
              <a:t>2. Tulliliiton sertifiointivaatimukset </a:t>
            </a:r>
            <a:r>
              <a:rPr lang="fi-FI" b="1" dirty="0" smtClean="0">
                <a:solidFill>
                  <a:schemeClr val="tx2"/>
                </a:solidFill>
              </a:rPr>
              <a:t> </a:t>
            </a:r>
            <a:r>
              <a:rPr lang="fi-FI" sz="2000" b="1" dirty="0">
                <a:solidFill>
                  <a:schemeClr val="tx2"/>
                </a:solidFill>
              </a:rPr>
              <a:t/>
            </a:r>
            <a:br>
              <a:rPr lang="fi-FI" sz="2000" b="1" dirty="0">
                <a:solidFill>
                  <a:schemeClr val="tx2"/>
                </a:solidFill>
              </a:rPr>
            </a:br>
            <a:r>
              <a:rPr lang="fi-FI" sz="2000" b="1" dirty="0" smtClean="0">
                <a:solidFill>
                  <a:schemeClr val="tx2"/>
                </a:solidFill>
              </a:rPr>
              <a:t>Tulliliitto</a:t>
            </a:r>
            <a:endParaRPr lang="fi-FI" sz="20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60810"/>
            <a:ext cx="8229600" cy="470449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800" dirty="0" smtClean="0"/>
              <a:t>•Tulliliitto </a:t>
            </a:r>
            <a:r>
              <a:rPr lang="fi-FI" sz="1800" dirty="0"/>
              <a:t>Venäjän, Kazakstanin ja Valko-Venäjän kesken tuli voimaan </a:t>
            </a:r>
            <a:endParaRPr lang="fi-FI" sz="1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i-FI" sz="1800" dirty="0" smtClean="0"/>
              <a:t>   1</a:t>
            </a:r>
            <a:r>
              <a:rPr lang="fi-FI" sz="1800" dirty="0"/>
              <a:t>.  </a:t>
            </a:r>
            <a:r>
              <a:rPr lang="fi-FI" sz="1800" dirty="0" smtClean="0"/>
              <a:t>heinäkuutta </a:t>
            </a:r>
            <a:r>
              <a:rPr lang="fi-FI" sz="1800" dirty="0" smtClean="0"/>
              <a:t>2010</a:t>
            </a:r>
            <a:endParaRPr lang="fi-FI" sz="1800" dirty="0"/>
          </a:p>
          <a:p>
            <a:pPr marL="263525" indent="-263525">
              <a:lnSpc>
                <a:spcPct val="110000"/>
              </a:lnSpc>
              <a:buNone/>
            </a:pPr>
            <a:r>
              <a:rPr lang="fi-FI" sz="1800" dirty="0" smtClean="0"/>
              <a:t>• Tulliliitolla sovittiin kolmen valtion taloudellisesta yhteistyöstä, tavoitteena             luoda yhtenäinen talousalue entisissä Neuvostoliiton osissa.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800" dirty="0" smtClean="0"/>
              <a:t>• Tulliliitto yhtenäistää jäsentensä </a:t>
            </a:r>
            <a:r>
              <a:rPr lang="fi-FI" sz="1800" dirty="0" smtClean="0"/>
              <a:t>tuontitullit </a:t>
            </a:r>
            <a:endParaRPr lang="fi-FI" sz="1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i-FI" sz="1800" dirty="0" smtClean="0"/>
              <a:t>• Vientitulleista </a:t>
            </a:r>
            <a:r>
              <a:rPr lang="fi-FI" sz="1800" dirty="0"/>
              <a:t>kolmansiin maihin päätetään </a:t>
            </a:r>
            <a:r>
              <a:rPr lang="fi-FI" sz="1800" dirty="0" smtClean="0"/>
              <a:t>kansallisesti </a:t>
            </a:r>
            <a:endParaRPr lang="fi-FI" sz="1800" dirty="0"/>
          </a:p>
          <a:p>
            <a:pPr marL="0" indent="0">
              <a:lnSpc>
                <a:spcPct val="110000"/>
              </a:lnSpc>
              <a:buNone/>
            </a:pPr>
            <a:r>
              <a:rPr lang="fi-FI" sz="1800" dirty="0" smtClean="0"/>
              <a:t>• Tarkastukset </a:t>
            </a:r>
            <a:r>
              <a:rPr lang="fi-FI" sz="1800" dirty="0"/>
              <a:t>ovat poistettu </a:t>
            </a:r>
            <a:r>
              <a:rPr lang="fi-FI" sz="1800" dirty="0" smtClean="0"/>
              <a:t>sisärajoilta </a:t>
            </a:r>
            <a:endParaRPr lang="fi-FI" sz="1800" dirty="0"/>
          </a:p>
          <a:p>
            <a:pPr marL="263525" indent="-263525">
              <a:lnSpc>
                <a:spcPct val="110000"/>
              </a:lnSpc>
              <a:buNone/>
            </a:pPr>
            <a:r>
              <a:rPr lang="fi-FI" sz="1800" dirty="0" smtClean="0"/>
              <a:t>• Tulliliiton </a:t>
            </a:r>
            <a:r>
              <a:rPr lang="fi-FI" sz="1800" dirty="0"/>
              <a:t>alueelle tuotavia tavaroita ei toistaiseksi voi tullata missä tahansa vaan ne on tullattava tuontiyrityksen </a:t>
            </a:r>
            <a:r>
              <a:rPr lang="fi-FI" sz="1800" dirty="0" smtClean="0"/>
              <a:t>kotimaassa </a:t>
            </a:r>
            <a:endParaRPr lang="fi-FI" sz="1800" dirty="0"/>
          </a:p>
          <a:p>
            <a:pPr marL="263525" indent="-263525">
              <a:lnSpc>
                <a:spcPct val="110000"/>
              </a:lnSpc>
              <a:buNone/>
            </a:pPr>
            <a:r>
              <a:rPr lang="fi-FI" sz="1800" dirty="0" smtClean="0"/>
              <a:t>• Heinäkuusta </a:t>
            </a:r>
            <a:r>
              <a:rPr lang="fi-FI" sz="1800" dirty="0"/>
              <a:t>2011 alkaen tuotteet on tarkastettava ja luovutettava tuojalle yhden (käytännössä kahden) työpäivän </a:t>
            </a:r>
            <a:r>
              <a:rPr lang="fi-FI" sz="1800" dirty="0" smtClean="0"/>
              <a:t>kuluessa</a:t>
            </a:r>
            <a:endParaRPr lang="fi-FI" sz="1800" dirty="0" smtClean="0"/>
          </a:p>
          <a:p>
            <a:pPr marL="263525" indent="-263525">
              <a:lnSpc>
                <a:spcPct val="110000"/>
              </a:lnSpc>
              <a:buNone/>
            </a:pPr>
            <a:r>
              <a:rPr lang="fi-FI" sz="1800" dirty="0" smtClean="0"/>
              <a:t>• </a:t>
            </a:r>
            <a:r>
              <a:rPr lang="fi-FI" sz="1800" dirty="0"/>
              <a:t>On oletettavaa, että Tulliliitto laajenee vielä ainakin osaan IVY </a:t>
            </a:r>
            <a:r>
              <a:rPr lang="fi-FI" sz="1800" dirty="0" smtClean="0"/>
              <a:t>maita</a:t>
            </a:r>
            <a:endParaRPr lang="fi-FI" sz="1800" dirty="0" smtClean="0"/>
          </a:p>
          <a:p>
            <a:pPr marL="0" indent="0">
              <a:lnSpc>
                <a:spcPct val="110000"/>
              </a:lnSpc>
              <a:buNone/>
            </a:pPr>
            <a:endParaRPr lang="fi-FI" sz="1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i-FI" sz="1800" dirty="0" smtClean="0"/>
              <a:t>• </a:t>
            </a:r>
            <a:r>
              <a:rPr lang="fi-FI" sz="1800" b="1" dirty="0" smtClean="0">
                <a:solidFill>
                  <a:schemeClr val="tx2"/>
                </a:solidFill>
              </a:rPr>
              <a:t>Uuden </a:t>
            </a:r>
            <a:r>
              <a:rPr lang="fi-FI" sz="1800" b="1" dirty="0">
                <a:solidFill>
                  <a:schemeClr val="tx2"/>
                </a:solidFill>
              </a:rPr>
              <a:t>tulliliiton synty vaikutti Venäjän, Valko-Venäjän </a:t>
            </a:r>
            <a:r>
              <a:rPr lang="fi-FI" sz="1800" b="1" dirty="0" smtClean="0">
                <a:solidFill>
                  <a:schemeClr val="tx2"/>
                </a:solidFill>
              </a:rPr>
              <a:t>ja Kazakstanin        sertifioinnin </a:t>
            </a:r>
            <a:r>
              <a:rPr lang="fi-FI" sz="1800" b="1" dirty="0">
                <a:solidFill>
                  <a:schemeClr val="tx2"/>
                </a:solidFill>
              </a:rPr>
              <a:t>tarpeeseen ja </a:t>
            </a:r>
            <a:r>
              <a:rPr lang="fi-FI" sz="1800" b="1" dirty="0" smtClean="0">
                <a:solidFill>
                  <a:schemeClr val="tx2"/>
                </a:solidFill>
              </a:rPr>
              <a:t>menetelmiin</a:t>
            </a:r>
            <a:endParaRPr lang="fi-FI" sz="18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Markinvest Oy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D1F-F1D0-4DEB-BD4C-36534F03CADA}" type="slidenum">
              <a:rPr lang="fi-FI" smtClean="0"/>
              <a:t>9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50" y="548680"/>
            <a:ext cx="1368153" cy="7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6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Mukautettu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3D69B"/>
      </a:folHlink>
    </a:clrScheme>
    <a:fontScheme name="Mukautettu 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3085</Words>
  <Application>Microsoft Office PowerPoint</Application>
  <PresentationFormat>Näytössä katseltava diaesitys (4:3)</PresentationFormat>
  <Paragraphs>540</Paragraphs>
  <Slides>44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44</vt:i4>
      </vt:variant>
    </vt:vector>
  </HeadingPairs>
  <TitlesOfParts>
    <vt:vector size="45" baseType="lpstr">
      <vt:lpstr>Office-teema</vt:lpstr>
      <vt:lpstr>Venäjän kauppaa käytännössä –koulutusohjelma 14.8.2014</vt:lpstr>
      <vt:lpstr>1. Markinvest Oy, perustettu 1985 ja  ZAO MarkInvest SPb 1994 Pietarissa </vt:lpstr>
      <vt:lpstr>Markinvest Oy, perustettu 1985 ja  ZAO MarkInvest SPb 1994 Pietarissa </vt:lpstr>
      <vt:lpstr>1. Markinvest Oy tullaus- ja sertifiointipalvelut Yleisimmät sertifiointia koskevat kysymykset 1(5) </vt:lpstr>
      <vt:lpstr>1. Markinvest Oy tullaus- ja sertifiointipalvelut 2(5) Sertifioinnin polku Tulliliitossa ja Venäjällä </vt:lpstr>
      <vt:lpstr>1. Markinvest Oy tullaus- ja sertifiointipalvelut 3(5) Sertifioinnin polku Tulliliitossa ja Venäjällä</vt:lpstr>
      <vt:lpstr>1. Markinvest Oy tullaus- ja sertifiointipalvelut 4(5) Sertifioinnin polku Tulliliitossa ja Venäjällä</vt:lpstr>
      <vt:lpstr>PowerPoint-esitys</vt:lpstr>
      <vt:lpstr>2. Tulliliiton sertifiointivaatimukset   Tulliliitto</vt:lpstr>
      <vt:lpstr>2.1  Sertifiointi tulliliiton alueella 1 (3) Yleiset sertifioinnin säännöt</vt:lpstr>
      <vt:lpstr>2.1 Sertifiointi tulliliiton alueella 2 (3)  Tulliliiton vaikutukset sertifiointiin</vt:lpstr>
      <vt:lpstr>2.1 Sertifiointi tulliliiton alueella 3 (3)  Tulliliiton vaikutukset sertifiointiin</vt:lpstr>
      <vt:lpstr>2.2 Yhtenäiset hygienianormit ja –vaatimukset 1 (9) Tulliliiton Sanitaaris – epidemiologinen valvonta </vt:lpstr>
      <vt:lpstr>2.2 Yhtenäiset hygienianormit ja -vaatimukset 2(9) Yhtenäinen lista sanitaaris - epidemiologisen valvonnan alaisista tuotteista</vt:lpstr>
      <vt:lpstr>2.2 Yhtenäiset hygienianormit ja -vaatimukset 3 (9) Luettelo kaikista valvonnanalaisista tuotteista ja niiden tullikoodeista OSA I  </vt:lpstr>
      <vt:lpstr>2.2 Yhtenäiset hygienianormit ja –vaatimukset 4 (9) Luettelo tuotteista ja niiden tullikoodeista, joille vaaditaan Valtion Rekisteröintitodistus OSA II   </vt:lpstr>
      <vt:lpstr>     2.2 Yhtenäiset hygienianormit ja -vaatimukset 5 (9) Sanitaaris - epidemiologinen valvonta,  Valtion Rekisteröintitodistus      </vt:lpstr>
      <vt:lpstr>2.2 Yhtenäiset hygienianormit ja -vaatimukset 6 (9) Sanitaaris-epidemiologinen valvonta,  Valtion Rekisteröinnin säännöt </vt:lpstr>
      <vt:lpstr>2.2 Yhtenäiset hygienianormit ja –vaatimukset 7(9) Luettelo tuotteista, joille ei tarvitse hankkia Valtion Rekisteröintitodistusta, vaikka tuote + tullikoodi ovat mainittu Osan II-luettelossa   </vt:lpstr>
      <vt:lpstr>2.2 Yhtenäiset hygienianormit ja –vaatimukset 8(9) Sanitaaris-epidemiologinen valvonta,  EKSPERTTILAUSUNTO  </vt:lpstr>
      <vt:lpstr>2.2 Yhtenäiset hygienianormit ja –vaatimukset 9(9) Sanitaaris-epidemiologinen valvonta,  Valtion Rekisteröinnin ja Eksperttilausunnon hakeminen  </vt:lpstr>
      <vt:lpstr>2.3 Tulliliiton Tekniset Määräykset ja niiden tuomat  muutokset sertifiointiin 1 (8)</vt:lpstr>
      <vt:lpstr>2.3 Tulliliiton Tekniset Määräykset (Reglamentit) 2 (8) Yleinen Teknisen Määräyksen rakenne</vt:lpstr>
      <vt:lpstr>2.3 Tulliliiton Tekniset Määräykset (Reglamentit) 3 (8) Tulliliiton Sertifikaatti ja Deklaraatio </vt:lpstr>
      <vt:lpstr>2.3 Tulliliiton Tekniset Määräykset (Reglamentit) Tulliliiton Sertifikaatti ja Deklaraatio 4 (8)</vt:lpstr>
      <vt:lpstr>2.3Tulliliiton Tekniset Määräykset (Reglamentit) 6 (8) Voimassa olevat Tekniset Määräykset</vt:lpstr>
      <vt:lpstr>2.3 Tulliliiton Tekniset Määräykset (Reglamentit) 6(8) 15.2.2013  ja 18.4.2013 voimaan tulleet  Tekniset Määräykset:</vt:lpstr>
      <vt:lpstr>2.3 Tulliliiton Tekniset Määräykset (Reglamentit) Muut 2013 ja myöhemmin voimaan tulevat Tekniset Määräykset 7 (8)</vt:lpstr>
      <vt:lpstr>2.3 Tulliliiton Tekniset Määräykset (Reglamentit) 2014/2015 voimaan tulleet ja tulevat Tekniset Määräykset 8(8)</vt:lpstr>
      <vt:lpstr>2.4 Vastaavuuden vakuuttaminen Tullilitossa Sertifiointimenetelmät 1 (8) Sertifiointimerkki Tulliliitossa  </vt:lpstr>
      <vt:lpstr>2.4 Vastaavuuden vakuuttaminen Tullilitossa Sertifiointimenetelmät 2 (8)</vt:lpstr>
      <vt:lpstr>2.4 Vastaavuuden vakuuttaminen Tullilitossa Sertifiointimenetelmät 3 (8)</vt:lpstr>
      <vt:lpstr>2.4 Vastaavuuden vakuuttaminen Tullilitossa Tulliliiton Vastaavuussertifikaatti  4 (8)</vt:lpstr>
      <vt:lpstr>2.4 Vastaavuuden vakuuttaminen Tullilitossa Tulliliiton Vastaavuussertifikaatti 5 (8)</vt:lpstr>
      <vt:lpstr>2.4 Vastaavuuden vakuuttaminen Tullilitossa Tulliliiton Vastaavuusdeklaraatio 6 (8)</vt:lpstr>
      <vt:lpstr>2.4 Vastaavuuden vakuuttaminen Tullilitossa Tulliliiton Vastaavuusdeklaraatio 7 (8)</vt:lpstr>
      <vt:lpstr>2.4 Vastaavuuden vakuuttaminen Tullilitossa Vastaavuussertifikaatin ja Vastaavuusvakuutuksen hakeminen 8 (8)</vt:lpstr>
      <vt:lpstr>Yhteenveto 1 (3)</vt:lpstr>
      <vt:lpstr>Yhteenveto 2 (3)</vt:lpstr>
      <vt:lpstr>Yhteenveto 3 (3)</vt:lpstr>
      <vt:lpstr>ESIMERKKEJÄ SERTIFIOINNIN MONIVAIHEISUUDESTA </vt:lpstr>
      <vt:lpstr>Tieto-/viestintätekniikka Tulliliiton Teknisten Määräysten ”Pienjännitteiden laitteiden turvallisuudesta” ja ”Sähkömagneettinen yhteensopivuus” mukainen Sertifikaatti tai Deklaraatio  FSB notifikaatio (Venäjän Turvallisuusviraston erikoislupa) – salaiset kryptagraafiset menetelmät.  Deklaraatio Svjaz (Yhteyden (Viestinnän) Ministeriön vaatimustenmukaisuusvakuutus) – ei tuo häiriöitä yhteisverkostoon ja – laitteisiin.  Tietyt taajuudet ja tehot: Radiotaajuuden Keskustan Lausunto ja Teollisuuden ja Kaupan  Ministeriön Lisenssi.   </vt:lpstr>
      <vt:lpstr>Kemikaalit Tietyt kemikaalit – Valtion Rekisteröinti hygienian viranomaisten puolelta, Muuta: – vapaaehtoisesti Eksperttilausunto hygienian viranomaiselta, nyt on mahdollista  myös – vapaaehtoinen GOST R sertifikaatti.   Huom! Oma Tulliliiton Tekninen Määräys – 1.1.2017 alk.</vt:lpstr>
      <vt:lpstr>Parempia tuloksia, pienemmällä panoksella ja nopeammin!</vt:lpstr>
    </vt:vector>
  </TitlesOfParts>
  <Company>Markinvest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Pekka Peltonen</dc:creator>
  <cp:lastModifiedBy>Sonera</cp:lastModifiedBy>
  <cp:revision>311</cp:revision>
  <cp:lastPrinted>2014-08-09T11:53:48Z</cp:lastPrinted>
  <dcterms:created xsi:type="dcterms:W3CDTF">2013-02-04T12:03:27Z</dcterms:created>
  <dcterms:modified xsi:type="dcterms:W3CDTF">2014-08-18T15:16:18Z</dcterms:modified>
</cp:coreProperties>
</file>